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8004" r:id="rId5"/>
    <p:sldMasterId id="2147488045" r:id="rId6"/>
    <p:sldMasterId id="2147488117" r:id="rId7"/>
    <p:sldMasterId id="2147488161" r:id="rId8"/>
  </p:sldMasterIdLst>
  <p:notesMasterIdLst>
    <p:notesMasterId r:id="rId39"/>
  </p:notesMasterIdLst>
  <p:handoutMasterIdLst>
    <p:handoutMasterId r:id="rId40"/>
  </p:handoutMasterIdLst>
  <p:sldIdLst>
    <p:sldId id="2147375870" r:id="rId9"/>
    <p:sldId id="2147376107" r:id="rId10"/>
    <p:sldId id="2147376143" r:id="rId11"/>
    <p:sldId id="2147376100" r:id="rId12"/>
    <p:sldId id="2147376125" r:id="rId13"/>
    <p:sldId id="2147376082" r:id="rId14"/>
    <p:sldId id="2147376088" r:id="rId15"/>
    <p:sldId id="2147376135" r:id="rId16"/>
    <p:sldId id="2147376097" r:id="rId17"/>
    <p:sldId id="2147376142" r:id="rId18"/>
    <p:sldId id="2147376130" r:id="rId19"/>
    <p:sldId id="2147376137" r:id="rId20"/>
    <p:sldId id="2147376159" r:id="rId21"/>
    <p:sldId id="2147376156" r:id="rId22"/>
    <p:sldId id="2147376128" r:id="rId23"/>
    <p:sldId id="2147376144" r:id="rId24"/>
    <p:sldId id="2147376149" r:id="rId25"/>
    <p:sldId id="2147376155" r:id="rId26"/>
    <p:sldId id="2147376150" r:id="rId27"/>
    <p:sldId id="2147376122" r:id="rId28"/>
    <p:sldId id="2147376151" r:id="rId29"/>
    <p:sldId id="2147376147" r:id="rId30"/>
    <p:sldId id="2147376154" r:id="rId31"/>
    <p:sldId id="2147376148" r:id="rId32"/>
    <p:sldId id="2147376152" r:id="rId33"/>
    <p:sldId id="2147376157" r:id="rId34"/>
    <p:sldId id="2147376103" r:id="rId35"/>
    <p:sldId id="2147376126" r:id="rId36"/>
    <p:sldId id="2147376091" r:id="rId37"/>
    <p:sldId id="2147376118" r:id="rId38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SA" id="{3A934BBD-894F-493D-B66B-D594654FCA4B}">
          <p14:sldIdLst>
            <p14:sldId id="2147375870"/>
            <p14:sldId id="2147376107"/>
            <p14:sldId id="2147376143"/>
            <p14:sldId id="2147376100"/>
            <p14:sldId id="2147376125"/>
            <p14:sldId id="2147376082"/>
            <p14:sldId id="2147376088"/>
            <p14:sldId id="2147376135"/>
            <p14:sldId id="2147376097"/>
            <p14:sldId id="2147376142"/>
            <p14:sldId id="2147376130"/>
            <p14:sldId id="2147376137"/>
            <p14:sldId id="2147376159"/>
            <p14:sldId id="2147376156"/>
            <p14:sldId id="2147376128"/>
            <p14:sldId id="2147376144"/>
            <p14:sldId id="2147376149"/>
            <p14:sldId id="2147376155"/>
            <p14:sldId id="2147376150"/>
            <p14:sldId id="2147376122"/>
            <p14:sldId id="2147376151"/>
            <p14:sldId id="2147376147"/>
            <p14:sldId id="2147376154"/>
            <p14:sldId id="2147376148"/>
            <p14:sldId id="2147376152"/>
            <p14:sldId id="2147376157"/>
            <p14:sldId id="2147376103"/>
            <p14:sldId id="2147376126"/>
            <p14:sldId id="2147376091"/>
            <p14:sldId id="21473761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 Verbauwhede" initials="MV" lastIdx="11" clrIdx="0">
    <p:extLst>
      <p:ext uri="{19B8F6BF-5375-455C-9EA6-DF929625EA0E}">
        <p15:presenceInfo xmlns:p15="http://schemas.microsoft.com/office/powerpoint/2012/main" userId="Michel Verbauwhe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4060D"/>
    <a:srgbClr val="0089C7"/>
    <a:srgbClr val="0B1225"/>
    <a:srgbClr val="FFFDA3"/>
    <a:srgbClr val="FFFB65"/>
    <a:srgbClr val="FFFECC"/>
    <a:srgbClr val="28A7E4"/>
    <a:srgbClr val="637052"/>
    <a:srgbClr val="191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 autoAdjust="0"/>
    <p:restoredTop sz="84339" autoAdjust="0"/>
  </p:normalViewPr>
  <p:slideViewPr>
    <p:cSldViewPr snapToGrid="0">
      <p:cViewPr varScale="1">
        <p:scale>
          <a:sx n="63" d="100"/>
          <a:sy n="63" d="100"/>
        </p:scale>
        <p:origin x="34" y="353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7194" y="5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6/11/relationships/changesInfo" Target="changesInfos/changesInfo1.xml"/><Relationship Id="rId20" Type="http://schemas.openxmlformats.org/officeDocument/2006/relationships/slide" Target="slides/slide12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 Soldo" userId="61ff5759-c784-43f1-a48c-89829131e9dd" providerId="ADAL" clId="{6A858D5A-4CB3-461F-B9FD-9F78627558E3}"/>
    <pc:docChg chg="delSld modSld modSection">
      <pc:chgData name="Yan Soldo" userId="61ff5759-c784-43f1-a48c-89829131e9dd" providerId="ADAL" clId="{6A858D5A-4CB3-461F-B9FD-9F78627558E3}" dt="2025-10-21T13:13:58.301" v="294" actId="20577"/>
      <pc:docMkLst>
        <pc:docMk/>
      </pc:docMkLst>
      <pc:sldChg chg="modSp mod">
        <pc:chgData name="Yan Soldo" userId="61ff5759-c784-43f1-a48c-89829131e9dd" providerId="ADAL" clId="{6A858D5A-4CB3-461F-B9FD-9F78627558E3}" dt="2025-10-21T12:48:34.208" v="66" actId="20577"/>
        <pc:sldMkLst>
          <pc:docMk/>
          <pc:sldMk cId="1681189643" sldId="2147376091"/>
        </pc:sldMkLst>
        <pc:spChg chg="mod">
          <ac:chgData name="Yan Soldo" userId="61ff5759-c784-43f1-a48c-89829131e9dd" providerId="ADAL" clId="{6A858D5A-4CB3-461F-B9FD-9F78627558E3}" dt="2025-10-21T12:48:34.208" v="66" actId="20577"/>
          <ac:spMkLst>
            <pc:docMk/>
            <pc:sldMk cId="1681189643" sldId="2147376091"/>
            <ac:spMk id="3" creationId="{0E312841-68EE-C832-BDFC-EC12F381815A}"/>
          </ac:spMkLst>
        </pc:spChg>
      </pc:sldChg>
      <pc:sldChg chg="modSp mod">
        <pc:chgData name="Yan Soldo" userId="61ff5759-c784-43f1-a48c-89829131e9dd" providerId="ADAL" clId="{6A858D5A-4CB3-461F-B9FD-9F78627558E3}" dt="2025-10-21T12:39:47.990" v="61" actId="207"/>
        <pc:sldMkLst>
          <pc:docMk/>
          <pc:sldMk cId="2961866553" sldId="2147376103"/>
        </pc:sldMkLst>
        <pc:spChg chg="mod">
          <ac:chgData name="Yan Soldo" userId="61ff5759-c784-43f1-a48c-89829131e9dd" providerId="ADAL" clId="{6A858D5A-4CB3-461F-B9FD-9F78627558E3}" dt="2025-10-21T12:39:47.990" v="61" actId="207"/>
          <ac:spMkLst>
            <pc:docMk/>
            <pc:sldMk cId="2961866553" sldId="2147376103"/>
            <ac:spMk id="3" creationId="{4E4AE09E-8647-E263-09B8-90FAB96CF0A4}"/>
          </ac:spMkLst>
        </pc:spChg>
      </pc:sldChg>
      <pc:sldChg chg="modSp mod">
        <pc:chgData name="Yan Soldo" userId="61ff5759-c784-43f1-a48c-89829131e9dd" providerId="ADAL" clId="{6A858D5A-4CB3-461F-B9FD-9F78627558E3}" dt="2025-10-21T10:31:22.756" v="14" actId="20577"/>
        <pc:sldMkLst>
          <pc:docMk/>
          <pc:sldMk cId="248126102" sldId="2147376107"/>
        </pc:sldMkLst>
        <pc:spChg chg="mod">
          <ac:chgData name="Yan Soldo" userId="61ff5759-c784-43f1-a48c-89829131e9dd" providerId="ADAL" clId="{6A858D5A-4CB3-461F-B9FD-9F78627558E3}" dt="2025-10-21T10:31:22.756" v="14" actId="20577"/>
          <ac:spMkLst>
            <pc:docMk/>
            <pc:sldMk cId="248126102" sldId="2147376107"/>
            <ac:spMk id="3" creationId="{72830B8E-1EAC-A194-4412-5CC2C3BFFFAE}"/>
          </ac:spMkLst>
        </pc:spChg>
      </pc:sldChg>
      <pc:sldChg chg="modSp mod">
        <pc:chgData name="Yan Soldo" userId="61ff5759-c784-43f1-a48c-89829131e9dd" providerId="ADAL" clId="{6A858D5A-4CB3-461F-B9FD-9F78627558E3}" dt="2025-10-21T12:13:53.846" v="33" actId="20577"/>
        <pc:sldMkLst>
          <pc:docMk/>
          <pc:sldMk cId="3736065424" sldId="2147376122"/>
        </pc:sldMkLst>
        <pc:spChg chg="mod">
          <ac:chgData name="Yan Soldo" userId="61ff5759-c784-43f1-a48c-89829131e9dd" providerId="ADAL" clId="{6A858D5A-4CB3-461F-B9FD-9F78627558E3}" dt="2025-10-21T12:13:53.846" v="33" actId="20577"/>
          <ac:spMkLst>
            <pc:docMk/>
            <pc:sldMk cId="3736065424" sldId="2147376122"/>
            <ac:spMk id="5" creationId="{39E768DD-C3B5-9162-F6B2-B823A1F309F2}"/>
          </ac:spMkLst>
        </pc:spChg>
      </pc:sldChg>
      <pc:sldChg chg="modSp mod">
        <pc:chgData name="Yan Soldo" userId="61ff5759-c784-43f1-a48c-89829131e9dd" providerId="ADAL" clId="{6A858D5A-4CB3-461F-B9FD-9F78627558E3}" dt="2025-10-21T13:06:42.029" v="255" actId="6549"/>
        <pc:sldMkLst>
          <pc:docMk/>
          <pc:sldMk cId="3141580606" sldId="2147376128"/>
        </pc:sldMkLst>
        <pc:spChg chg="mod">
          <ac:chgData name="Yan Soldo" userId="61ff5759-c784-43f1-a48c-89829131e9dd" providerId="ADAL" clId="{6A858D5A-4CB3-461F-B9FD-9F78627558E3}" dt="2025-10-21T13:06:42.029" v="255" actId="6549"/>
          <ac:spMkLst>
            <pc:docMk/>
            <pc:sldMk cId="3141580606" sldId="2147376128"/>
            <ac:spMk id="3" creationId="{73501A14-DA59-CB2A-5808-A53227E05AE9}"/>
          </ac:spMkLst>
        </pc:spChg>
      </pc:sldChg>
      <pc:sldChg chg="modSp mod">
        <pc:chgData name="Yan Soldo" userId="61ff5759-c784-43f1-a48c-89829131e9dd" providerId="ADAL" clId="{6A858D5A-4CB3-461F-B9FD-9F78627558E3}" dt="2025-10-21T10:50:17.308" v="20" actId="20577"/>
        <pc:sldMkLst>
          <pc:docMk/>
          <pc:sldMk cId="1979925821" sldId="2147376130"/>
        </pc:sldMkLst>
        <pc:spChg chg="mod">
          <ac:chgData name="Yan Soldo" userId="61ff5759-c784-43f1-a48c-89829131e9dd" providerId="ADAL" clId="{6A858D5A-4CB3-461F-B9FD-9F78627558E3}" dt="2025-10-21T10:50:17.308" v="20" actId="20577"/>
          <ac:spMkLst>
            <pc:docMk/>
            <pc:sldMk cId="1979925821" sldId="2147376130"/>
            <ac:spMk id="12" creationId="{05B03D25-875B-A1D7-A675-4361BCCCCB52}"/>
          </ac:spMkLst>
        </pc:spChg>
      </pc:sldChg>
      <pc:sldChg chg="del">
        <pc:chgData name="Yan Soldo" userId="61ff5759-c784-43f1-a48c-89829131e9dd" providerId="ADAL" clId="{6A858D5A-4CB3-461F-B9FD-9F78627558E3}" dt="2025-10-21T08:08:28.333" v="3" actId="47"/>
        <pc:sldMkLst>
          <pc:docMk/>
          <pc:sldMk cId="1268144662" sldId="2147376133"/>
        </pc:sldMkLst>
      </pc:sldChg>
      <pc:sldChg chg="modSp mod">
        <pc:chgData name="Yan Soldo" userId="61ff5759-c784-43f1-a48c-89829131e9dd" providerId="ADAL" clId="{6A858D5A-4CB3-461F-B9FD-9F78627558E3}" dt="2025-10-21T13:01:59.941" v="252" actId="207"/>
        <pc:sldMkLst>
          <pc:docMk/>
          <pc:sldMk cId="451490543" sldId="2147376135"/>
        </pc:sldMkLst>
        <pc:spChg chg="mod">
          <ac:chgData name="Yan Soldo" userId="61ff5759-c784-43f1-a48c-89829131e9dd" providerId="ADAL" clId="{6A858D5A-4CB3-461F-B9FD-9F78627558E3}" dt="2025-10-21T13:01:59.941" v="252" actId="207"/>
          <ac:spMkLst>
            <pc:docMk/>
            <pc:sldMk cId="451490543" sldId="2147376135"/>
            <ac:spMk id="16" creationId="{B02E9CFF-DB91-E75D-047E-8DDCBC1D76FC}"/>
          </ac:spMkLst>
        </pc:spChg>
      </pc:sldChg>
      <pc:sldChg chg="modSp mod modNotesTx">
        <pc:chgData name="Yan Soldo" userId="61ff5759-c784-43f1-a48c-89829131e9dd" providerId="ADAL" clId="{6A858D5A-4CB3-461F-B9FD-9F78627558E3}" dt="2025-10-21T12:18:31.730" v="45" actId="6549"/>
        <pc:sldMkLst>
          <pc:docMk/>
          <pc:sldMk cId="2573686473" sldId="2147376147"/>
        </pc:sldMkLst>
        <pc:spChg chg="mod">
          <ac:chgData name="Yan Soldo" userId="61ff5759-c784-43f1-a48c-89829131e9dd" providerId="ADAL" clId="{6A858D5A-4CB3-461F-B9FD-9F78627558E3}" dt="2025-10-21T12:18:31.730" v="45" actId="6549"/>
          <ac:spMkLst>
            <pc:docMk/>
            <pc:sldMk cId="2573686473" sldId="2147376147"/>
            <ac:spMk id="2" creationId="{B34CE191-64E8-FABC-2F31-84E42CBC2C09}"/>
          </ac:spMkLst>
        </pc:spChg>
      </pc:sldChg>
      <pc:sldChg chg="modSp mod">
        <pc:chgData name="Yan Soldo" userId="61ff5759-c784-43f1-a48c-89829131e9dd" providerId="ADAL" clId="{6A858D5A-4CB3-461F-B9FD-9F78627558E3}" dt="2025-10-21T13:08:24.875" v="282" actId="20577"/>
        <pc:sldMkLst>
          <pc:docMk/>
          <pc:sldMk cId="2220168744" sldId="2147376149"/>
        </pc:sldMkLst>
        <pc:spChg chg="mod">
          <ac:chgData name="Yan Soldo" userId="61ff5759-c784-43f1-a48c-89829131e9dd" providerId="ADAL" clId="{6A858D5A-4CB3-461F-B9FD-9F78627558E3}" dt="2025-10-21T13:08:24.875" v="282" actId="20577"/>
          <ac:spMkLst>
            <pc:docMk/>
            <pc:sldMk cId="2220168744" sldId="2147376149"/>
            <ac:spMk id="11" creationId="{418A7FB0-8F4F-F1E6-FA2B-AFEC15A09AE1}"/>
          </ac:spMkLst>
        </pc:spChg>
      </pc:sldChg>
      <pc:sldChg chg="modSp mod">
        <pc:chgData name="Yan Soldo" userId="61ff5759-c784-43f1-a48c-89829131e9dd" providerId="ADAL" clId="{6A858D5A-4CB3-461F-B9FD-9F78627558E3}" dt="2025-10-21T12:12:34.489" v="31" actId="20577"/>
        <pc:sldMkLst>
          <pc:docMk/>
          <pc:sldMk cId="2286717729" sldId="2147376150"/>
        </pc:sldMkLst>
        <pc:spChg chg="mod">
          <ac:chgData name="Yan Soldo" userId="61ff5759-c784-43f1-a48c-89829131e9dd" providerId="ADAL" clId="{6A858D5A-4CB3-461F-B9FD-9F78627558E3}" dt="2025-10-21T12:12:34.489" v="31" actId="20577"/>
          <ac:spMkLst>
            <pc:docMk/>
            <pc:sldMk cId="2286717729" sldId="2147376150"/>
            <ac:spMk id="2" creationId="{300390AE-CDDB-BB20-5C79-913A62A4B541}"/>
          </ac:spMkLst>
        </pc:spChg>
      </pc:sldChg>
      <pc:sldChg chg="modNotesTx">
        <pc:chgData name="Yan Soldo" userId="61ff5759-c784-43f1-a48c-89829131e9dd" providerId="ADAL" clId="{6A858D5A-4CB3-461F-B9FD-9F78627558E3}" dt="2025-10-21T08:08:15.298" v="1" actId="20577"/>
        <pc:sldMkLst>
          <pc:docMk/>
          <pc:sldMk cId="2447495287" sldId="2147376151"/>
        </pc:sldMkLst>
      </pc:sldChg>
      <pc:sldChg chg="modNotesTx">
        <pc:chgData name="Yan Soldo" userId="61ff5759-c784-43f1-a48c-89829131e9dd" providerId="ADAL" clId="{6A858D5A-4CB3-461F-B9FD-9F78627558E3}" dt="2025-10-21T08:08:20.600" v="2" actId="20577"/>
        <pc:sldMkLst>
          <pc:docMk/>
          <pc:sldMk cId="3941670457" sldId="2147376154"/>
        </pc:sldMkLst>
      </pc:sldChg>
      <pc:sldChg chg="modSp mod">
        <pc:chgData name="Yan Soldo" userId="61ff5759-c784-43f1-a48c-89829131e9dd" providerId="ADAL" clId="{6A858D5A-4CB3-461F-B9FD-9F78627558E3}" dt="2025-10-21T13:13:58.301" v="294" actId="20577"/>
        <pc:sldMkLst>
          <pc:docMk/>
          <pc:sldMk cId="767020117" sldId="2147376157"/>
        </pc:sldMkLst>
        <pc:graphicFrameChg chg="modGraphic">
          <ac:chgData name="Yan Soldo" userId="61ff5759-c784-43f1-a48c-89829131e9dd" providerId="ADAL" clId="{6A858D5A-4CB3-461F-B9FD-9F78627558E3}" dt="2025-10-21T13:13:58.301" v="294" actId="20577"/>
          <ac:graphicFrameMkLst>
            <pc:docMk/>
            <pc:sldMk cId="767020117" sldId="2147376157"/>
            <ac:graphicFrameMk id="4" creationId="{8F41233E-DA8A-EA5A-CB5E-38C64A650142}"/>
          </ac:graphicFrameMkLst>
        </pc:graphicFrameChg>
      </pc:sldChg>
      <pc:sldChg chg="modSp mod">
        <pc:chgData name="Yan Soldo" userId="61ff5759-c784-43f1-a48c-89829131e9dd" providerId="ADAL" clId="{6A858D5A-4CB3-461F-B9FD-9F78627558E3}" dt="2025-10-21T10:54:25.449" v="30" actId="1076"/>
        <pc:sldMkLst>
          <pc:docMk/>
          <pc:sldMk cId="493488196" sldId="2147376159"/>
        </pc:sldMkLst>
        <pc:spChg chg="mod">
          <ac:chgData name="Yan Soldo" userId="61ff5759-c784-43f1-a48c-89829131e9dd" providerId="ADAL" clId="{6A858D5A-4CB3-461F-B9FD-9F78627558E3}" dt="2025-10-21T10:54:25.449" v="30" actId="1076"/>
          <ac:spMkLst>
            <pc:docMk/>
            <pc:sldMk cId="493488196" sldId="2147376159"/>
            <ac:spMk id="15" creationId="{9F4F3EE5-C871-B996-2F5C-59DF87D00D76}"/>
          </ac:spMkLst>
        </pc:spChg>
      </pc:sldChg>
      <pc:sldChg chg="del">
        <pc:chgData name="Yan Soldo" userId="61ff5759-c784-43f1-a48c-89829131e9dd" providerId="ADAL" clId="{6A858D5A-4CB3-461F-B9FD-9F78627558E3}" dt="2025-10-21T08:08:29.636" v="4" actId="47"/>
        <pc:sldMkLst>
          <pc:docMk/>
          <pc:sldMk cId="1407950996" sldId="214737616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liette.Challot\Downloads\Satellite%20Frequencies%202025-06-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Passive bands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Current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1.400-1.427</c:v>
                </c:pt>
                <c:pt idx="1">
                  <c:v>10.68-10.7</c:v>
                </c:pt>
                <c:pt idx="2">
                  <c:v>23.6-24</c:v>
                </c:pt>
                <c:pt idx="3">
                  <c:v>31.3-31.8</c:v>
                </c:pt>
                <c:pt idx="4">
                  <c:v>50.2-50.4
52.6-54.25</c:v>
                </c:pt>
                <c:pt idx="5">
                  <c:v>86-92</c:v>
                </c:pt>
                <c:pt idx="6">
                  <c:v>114.25.116</c:v>
                </c:pt>
                <c:pt idx="7">
                  <c:v>148.5-151.5</c:v>
                </c:pt>
                <c:pt idx="8">
                  <c:v>164-167</c:v>
                </c:pt>
                <c:pt idx="9">
                  <c:v>182-185</c:v>
                </c:pt>
                <c:pt idx="10">
                  <c:v>190-191.8</c:v>
                </c:pt>
                <c:pt idx="11">
                  <c:v>200-209</c:v>
                </c:pt>
                <c:pt idx="12">
                  <c:v>226-231.5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</c:v>
                </c:pt>
                <c:pt idx="1">
                  <c:v>21</c:v>
                </c:pt>
                <c:pt idx="2">
                  <c:v>48</c:v>
                </c:pt>
                <c:pt idx="3">
                  <c:v>20</c:v>
                </c:pt>
                <c:pt idx="4">
                  <c:v>27</c:v>
                </c:pt>
                <c:pt idx="5">
                  <c:v>60</c:v>
                </c:pt>
                <c:pt idx="6">
                  <c:v>18</c:v>
                </c:pt>
                <c:pt idx="7">
                  <c:v>8</c:v>
                </c:pt>
                <c:pt idx="8">
                  <c:v>19</c:v>
                </c:pt>
                <c:pt idx="9">
                  <c:v>50</c:v>
                </c:pt>
                <c:pt idx="10">
                  <c:v>43</c:v>
                </c:pt>
                <c:pt idx="11">
                  <c:v>16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16-4110-8704-7917126C8D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Planned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1.400-1.427</c:v>
                </c:pt>
                <c:pt idx="1">
                  <c:v>10.68-10.7</c:v>
                </c:pt>
                <c:pt idx="2">
                  <c:v>23.6-24</c:v>
                </c:pt>
                <c:pt idx="3">
                  <c:v>31.3-31.8</c:v>
                </c:pt>
                <c:pt idx="4">
                  <c:v>50.2-50.4
52.6-54.25</c:v>
                </c:pt>
                <c:pt idx="5">
                  <c:v>86-92</c:v>
                </c:pt>
                <c:pt idx="6">
                  <c:v>114.25.116</c:v>
                </c:pt>
                <c:pt idx="7">
                  <c:v>148.5-151.5</c:v>
                </c:pt>
                <c:pt idx="8">
                  <c:v>164-167</c:v>
                </c:pt>
                <c:pt idx="9">
                  <c:v>182-185</c:v>
                </c:pt>
                <c:pt idx="10">
                  <c:v>190-191.8</c:v>
                </c:pt>
                <c:pt idx="11">
                  <c:v>200-209</c:v>
                </c:pt>
                <c:pt idx="12">
                  <c:v>226-231.5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2</c:v>
                </c:pt>
                <c:pt idx="1">
                  <c:v>12</c:v>
                </c:pt>
                <c:pt idx="2">
                  <c:v>24</c:v>
                </c:pt>
                <c:pt idx="3">
                  <c:v>15</c:v>
                </c:pt>
                <c:pt idx="4">
                  <c:v>16</c:v>
                </c:pt>
                <c:pt idx="5">
                  <c:v>31</c:v>
                </c:pt>
                <c:pt idx="6">
                  <c:v>7</c:v>
                </c:pt>
                <c:pt idx="7">
                  <c:v>5</c:v>
                </c:pt>
                <c:pt idx="8">
                  <c:v>11</c:v>
                </c:pt>
                <c:pt idx="9">
                  <c:v>29</c:v>
                </c:pt>
                <c:pt idx="10">
                  <c:v>29</c:v>
                </c:pt>
                <c:pt idx="11">
                  <c:v>3</c:v>
                </c:pt>
                <c:pt idx="1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16-4110-8704-7917126C8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11238304"/>
        <c:axId val="211290144"/>
      </c:barChart>
      <c:catAx>
        <c:axId val="211238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90144"/>
        <c:crosses val="autoZero"/>
        <c:auto val="1"/>
        <c:lblAlgn val="ctr"/>
        <c:lblOffset val="100"/>
        <c:noMultiLvlLbl val="0"/>
      </c:catAx>
      <c:valAx>
        <c:axId val="21129014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# satellites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3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145756780402447"/>
          <c:y val="0.13449292796733742"/>
          <c:w val="0.27041819772528436"/>
          <c:h val="7.38404053659959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10/21/2025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Font typeface="Arial" panose="020B0604020202020204" pitchFamily="34" charset="0"/>
              <a:buNone/>
            </a:pPr>
            <a:endParaRPr lang="en-GB" b="0" i="0" u="none" strike="noStrike" kern="1200" baseline="0" dirty="0">
              <a:solidFill>
                <a:schemeClr val="tx1"/>
              </a:solidFill>
              <a:latin typeface="+mj-lt"/>
              <a:ea typeface="MS PGothic" pitchFamily="34" charset="-128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439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05BD1-6D3F-DC81-601C-07EA84F29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833E4D-8B17-D818-0F84-D6B79B611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F18871-0CB4-7137-6456-86D4EBFEC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EC213-E123-FF04-4842-C0332AD8C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4372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256FC-9DE6-0C9D-1F11-802AA53ED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F4220E-AE76-2783-7DB4-9C3A3C3282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039C7-8022-28D8-22BE-1F6F04187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B297E-8729-F4AA-192E-76BA38E5A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62145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68A0-AB55-2BDA-08A7-CEAC79265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F23954-1F3F-044B-BA4D-EACB3E52A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DEC9DD-05DC-DF03-26E2-D0D2B3C30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57359-409F-727A-DE77-F6103DB20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84371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2A65-F917-F777-3DC5-1AD738AC6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A6DBF-527E-EB71-0D65-0AF5200AC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70CBC-4754-3A46-13E6-31FDA2915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3E60B-4867-390C-84A9-D6F050AE30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111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FAFEB-F8A9-EF58-B917-0900AF00E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AB6DCB-D6C0-33EE-7637-4D3D905F3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8515-DAA3-3F85-B1DF-2F4F21D54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30888-6297-D88B-FED1-4438A1EF7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621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275CB-92B6-4199-DFC0-41FD68FA2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F86C72-6984-309D-992E-CBE0A2560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382F8-FB01-F05B-2F10-EBB997F29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52D6E-6178-3119-BD2B-FBAB4C5B2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160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018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F76B5-78B2-7CAB-A3C1-AF0E2E25B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51FE39-7D80-C186-5C43-31C583860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1DF71A-0BC1-5241-595A-F2AB6D964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C1F56-7DDC-3159-89BD-AEE87C2FB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33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7646E-4D54-7202-3BC0-59D051E0C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D4372-FD15-2F2C-CD03-CC145ABF3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9F01C7-C3B5-6BCF-C2EF-D66255955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6235C-3014-96D9-9698-1852E6737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167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7CF8-AF18-1C8B-7959-121473108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A214FA-5190-A068-810C-1A3B65749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1BBE0-98D6-18B4-8093-ADFFB1EDC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85607-AC6D-F840-1ADE-BDE801832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27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39276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1B06B-C639-872C-1502-4BF884E6A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61D56-1A4B-FC3E-4CC2-EAD39E3AC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1E0375-E7B6-221A-B019-E8DDBAE63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FA2F-2077-42AE-2942-BBE9CAC68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362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5BB03-171D-D402-E9D7-996571C33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298B3C-FB82-DF6C-8070-91A62DA2A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38CB81-996B-C9C6-A927-CC0E3E64C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1CE3B-3411-508E-EAEE-81B75D47E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061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B0378-38E4-19F2-7162-168A085F8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C8EEC2-FC55-7B5E-3E58-362AD2F70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28CACB-4001-9C1A-9B91-288C1C1C8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C0F2F-09BD-210D-50D6-915AF1E99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443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76333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56073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29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29099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Font typeface="Arial" panose="020B0604020202020204" pitchFamily="34" charset="0"/>
              <a:buNone/>
            </a:pPr>
            <a:endParaRPr lang="en-GB" b="0" i="0" u="none" strike="noStrike" kern="1200" baseline="0" dirty="0">
              <a:solidFill>
                <a:schemeClr val="tx1"/>
              </a:solidFill>
              <a:latin typeface="+mj-lt"/>
              <a:ea typeface="MS PGothic" pitchFamily="34" charset="-128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32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843A4-FCB8-193F-91EA-C0493D33F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515414-F49A-DDC0-121C-984BE8867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DD47B-3A41-8F58-AFE6-EC68D74F8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11DE3-2D55-87E4-2F8A-8D5FB56E7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2551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5669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3566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4B244-0ECA-E575-2493-B4C83182A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73AF06-A168-33E0-D28C-B766E26D6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CAD638-917C-E8C8-BCC8-29ECF8C6E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722BC-7C52-7136-3892-EB0087A52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4816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0587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CF391-8C17-9C00-CA77-E26CFEDFB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67C0C-0211-E859-5474-F0BCAA7C8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36F9E9-0306-7186-E611-2AB70E670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D5C77-E6A3-6846-5ADB-92B522AAB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8309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315D2-2F47-C3D3-D803-B4CFFD408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D8654-C3AC-2E13-1388-9C2BE111A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C565D-16A7-BC6F-43CF-4C8C6DB12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307A1-6FFD-0830-C527-2F5E22928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8730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em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31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F5BBDAA-3475-4020-9E30-44013ABBEE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40B3319-03F0-434D-BB11-97522D8F1D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1ECC207-7AEF-4D2A-A7FC-65546D76B0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30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82D36AF-2FE2-4D4A-9907-6A25CE53F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7E5E922-AAD4-4F42-B0E0-DEF846521D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189E02E-ACFC-4E7B-84AD-D6C39081D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63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1477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127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2" y="144613"/>
            <a:ext cx="9567863" cy="46166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63602"/>
            <a:ext cx="11663363" cy="5337175"/>
          </a:xfrm>
          <a:prstGeom prst="rect">
            <a:avLst/>
          </a:prstGeo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934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69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9C2E6-DF9C-8B43-949C-3E395FB76895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CB303E8-16A6-492E-8737-0C99A6BA9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19426B0-EB77-471F-ACCA-92510593F4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053A8A4-A95A-41EC-9974-8FEBBA1757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91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5851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192000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375" y="5258118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5656" y="3351588"/>
            <a:ext cx="11833243" cy="707886"/>
          </a:xfrm>
          <a:prstGeom prst="rect">
            <a:avLst/>
          </a:prstGeom>
        </p:spPr>
        <p:txBody>
          <a:bodyPr/>
          <a:lstStyle>
            <a:lvl1pPr algn="l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1" y="4106871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01313" y="5406991"/>
            <a:ext cx="22732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9244" y="6156810"/>
            <a:ext cx="22732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094664" y="5811879"/>
            <a:ext cx="911906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19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2592" y="6213933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9" y="6465593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9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6"/>
            <a:ext cx="1173271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813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727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93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  <a:endParaRPr lang="en-GB" alt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948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263" y="1673225"/>
            <a:ext cx="578884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747139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96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08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371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698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21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1E3378"/>
                </a:solidFill>
              </a:defRPr>
            </a:lvl1pPr>
            <a:lvl2pPr>
              <a:defRPr sz="1795">
                <a:solidFill>
                  <a:srgbClr val="1E3378"/>
                </a:solidFill>
              </a:defRPr>
            </a:lvl2pPr>
            <a:lvl3pPr>
              <a:defRPr sz="1795">
                <a:solidFill>
                  <a:srgbClr val="1E3378"/>
                </a:solidFill>
              </a:defRPr>
            </a:lvl3pPr>
            <a:lvl4pPr>
              <a:defRPr sz="1795">
                <a:solidFill>
                  <a:srgbClr val="1E3378"/>
                </a:solidFill>
              </a:defRPr>
            </a:lvl4pPr>
            <a:lvl5pPr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950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8656" y="0"/>
            <a:ext cx="125606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4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5"/>
            <a:ext cx="2819400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9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1" y="4524208"/>
            <a:ext cx="2812780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5"/>
            <a:ext cx="2819402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4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4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245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7" y="-2"/>
            <a:ext cx="12210137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8C402A7-6195-4D50-BDE1-E1CEC46042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8FBD84-EEB8-4E55-8D3E-81A5854FC7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88697BE-41B3-45B6-A68D-9140FC3D84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6FEE54-1FDA-4F03-867B-074C0E51FFF4}"/>
              </a:ext>
            </a:extLst>
          </p:cNvPr>
          <p:cNvSpPr/>
          <p:nvPr userDrawn="1"/>
        </p:nvSpPr>
        <p:spPr>
          <a:xfrm>
            <a:off x="0" y="0"/>
            <a:ext cx="12190379" cy="6858000"/>
          </a:xfrm>
          <a:prstGeom prst="rect">
            <a:avLst/>
          </a:prstGeom>
          <a:gradFill flip="none" rotWithShape="1">
            <a:gsLst>
              <a:gs pos="50000">
                <a:srgbClr val="003060"/>
              </a:gs>
              <a:gs pos="0">
                <a:srgbClr val="005DA2"/>
              </a:gs>
              <a:gs pos="100000">
                <a:srgbClr val="00133A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hangingPunct="1"/>
            <a:endParaRPr lang="en-GB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9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7667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94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67001"/>
            <a:ext cx="6858001" cy="12192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309" y="5258118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302" y="3421831"/>
            <a:ext cx="10596033" cy="567399"/>
          </a:xfrm>
          <a:prstGeom prst="rect">
            <a:avLst/>
          </a:prstGeom>
        </p:spPr>
        <p:txBody>
          <a:bodyPr/>
          <a:lstStyle>
            <a:lvl1pPr>
              <a:defRPr sz="307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2898" y="6202800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798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2" y="4106871"/>
            <a:ext cx="1170399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7F033555-AE97-424F-B950-9ED09442E6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A8AC69-6157-4EF2-AB2D-1222FBC319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62208A3-8CC6-4BC1-86E7-A2831EB46F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5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37" y="-2"/>
            <a:ext cx="12210137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19687" y="4078969"/>
            <a:ext cx="1173774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425" y="3509439"/>
            <a:ext cx="11741010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65005" y="5091757"/>
            <a:ext cx="2594803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 userDrawn="1"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8C402A7-6195-4D50-BDE1-E1CEC46042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8FBD84-EEB8-4E55-8D3E-81A5854FC7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88697BE-41B3-45B6-A68D-9140FC3D84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6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8004"/>
            <a:ext cx="11763662" cy="5529155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C43A45-7802-42CF-B4BC-F31AC40E1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2232FC6-D28D-40D2-B99E-E0C60F127B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651D164-FC24-4DD4-9DEB-7CDC69FADB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9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3496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F6755C1-9960-454A-A202-039F4A5F25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152D304-ACE4-4C8C-924F-8EAE7A83D5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552A84-FBB7-4BFE-9119-39A7AB2BE8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1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41687565-D6AE-CE8E-62B6-37A5D94FDB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-25002"/>
            <a:ext cx="12326759" cy="6933802"/>
          </a:xfrm>
          <a:prstGeom prst="rect">
            <a:avLst/>
          </a:prstGeom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3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53F3FDF-83FB-4422-AD35-20E72B4D3E8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B26318-B0B5-48AE-96DC-78407CF8160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7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06" r:id="rId1"/>
    <p:sldLayoutId id="2147488196" r:id="rId2"/>
    <p:sldLayoutId id="214748819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992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94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5966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6pPr>
      <a:lvl7pPr marL="911931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7pPr>
      <a:lvl8pPr marL="1367897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8pPr>
      <a:lvl9pPr marL="1823862" algn="l" rtl="0" eaLnBrk="1" fontAlgn="base" hangingPunct="1">
        <a:spcBef>
          <a:spcPct val="0"/>
        </a:spcBef>
        <a:spcAft>
          <a:spcPct val="0"/>
        </a:spcAft>
        <a:defRPr sz="2194" b="1">
          <a:solidFill>
            <a:schemeClr val="bg1"/>
          </a:solidFill>
          <a:latin typeface="Verdana" pitchFamily="34" charset="0"/>
        </a:defRPr>
      </a:lvl9pPr>
    </p:titleStyle>
    <p:bodyStyle>
      <a:lvl1pPr marL="341974" indent="-3419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5856" indent="-349891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2727" indent="-49079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1999599" indent="-6317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96471" indent="-77260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795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0405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6pPr>
      <a:lvl7pPr marL="3926370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7pPr>
      <a:lvl8pPr marL="4382336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8pPr>
      <a:lvl9pPr marL="4838301" indent="-41796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96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66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931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897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862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828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793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759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724" algn="l" defTabSz="9119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9722215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798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11947"/>
            <a:ext cx="11736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6" y="6578011"/>
            <a:ext cx="1636920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039" y="6585917"/>
            <a:ext cx="1632456" cy="105918"/>
          </a:xfrm>
          <a:prstGeom prst="rect">
            <a:avLst/>
          </a:prstGeom>
        </p:spPr>
      </p:pic>
      <p:pic>
        <p:nvPicPr>
          <p:cNvPr id="94" name="Picture 93"/>
          <p:cNvPicPr>
            <a:picLocks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6" y="-215904"/>
            <a:ext cx="2089486" cy="1314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59A3C3-D838-4919-80DB-49C08DBFD1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5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46" r:id="rId1"/>
    <p:sldLayoutId id="2147488047" r:id="rId2"/>
    <p:sldLayoutId id="214748804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AC6AAAA-0C20-42BB-85AD-70A7AE7511E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33AF7E-1B77-4A39-82DD-45DE01CAE6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CB28C54-F6AE-430A-82EF-E58E049F43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0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8" r:id="rId1"/>
    <p:sldLayoutId id="2147488119" r:id="rId2"/>
    <p:sldLayoutId id="2147488120" r:id="rId3"/>
    <p:sldLayoutId id="2147488121" r:id="rId4"/>
    <p:sldLayoutId id="2147488122" r:id="rId5"/>
    <p:sldLayoutId id="2147488123" r:id="rId6"/>
    <p:sldLayoutId id="2147488124" r:id="rId7"/>
    <p:sldLayoutId id="2147488126" r:id="rId8"/>
    <p:sldLayoutId id="2147488127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38" indent="-350838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525" indent="-49212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5013" indent="-6334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500" indent="-7747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8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8673" y="6202801"/>
            <a:ext cx="274325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39" y="6585917"/>
            <a:ext cx="1632456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316" y="-215904"/>
            <a:ext cx="2089486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44" y="6455517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1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62" r:id="rId1"/>
    <p:sldLayoutId id="2147488163" r:id="rId2"/>
    <p:sldLayoutId id="2147488164" r:id="rId3"/>
    <p:sldLayoutId id="2147488165" r:id="rId4"/>
    <p:sldLayoutId id="2147488166" r:id="rId5"/>
    <p:sldLayoutId id="2147488167" r:id="rId6"/>
    <p:sldLayoutId id="2147488168" r:id="rId7"/>
    <p:sldLayoutId id="2147488169" r:id="rId8"/>
    <p:sldLayoutId id="2147488170" r:id="rId9"/>
    <p:sldLayoutId id="2147488171" r:id="rId10"/>
    <p:sldLayoutId id="2147488172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hyperlink" Target="mailto:Yan.Soldo@esa.i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D1CFF4-F6D3-E84E-B70D-744BDFE8D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12274826" cy="6903894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9A869DE4-61A9-AA40-855E-FBB44DB500B4}"/>
              </a:ext>
            </a:extLst>
          </p:cNvPr>
          <p:cNvSpPr/>
          <p:nvPr/>
        </p:nvSpPr>
        <p:spPr>
          <a:xfrm>
            <a:off x="0" y="-346"/>
            <a:ext cx="12274826" cy="6903894"/>
          </a:xfrm>
          <a:prstGeom prst="rect">
            <a:avLst/>
          </a:prstGeom>
          <a:solidFill>
            <a:srgbClr val="001B3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CB8EEC8-A8F8-C840-AC21-81AAF35ED79A}"/>
              </a:ext>
            </a:extLst>
          </p:cNvPr>
          <p:cNvSpPr txBox="1">
            <a:spLocks/>
          </p:cNvSpPr>
          <p:nvPr/>
        </p:nvSpPr>
        <p:spPr>
          <a:xfrm>
            <a:off x="176824" y="2150299"/>
            <a:ext cx="11921177" cy="4007181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Research trends on coexistence between active &amp; passive services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Yan Soldo, Juliette Challot, Bruno Espinosa, Josep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Roselló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lang="en-GB" sz="2400" b="0" kern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RFI workshop 2025, 21-22 October 2025, online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9C01A-2E3C-FD45-A710-062480F7D5B7}"/>
              </a:ext>
            </a:extLst>
          </p:cNvPr>
          <p:cNvSpPr txBox="1"/>
          <p:nvPr/>
        </p:nvSpPr>
        <p:spPr>
          <a:xfrm>
            <a:off x="110717" y="6251287"/>
            <a:ext cx="461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CA21E42-6DA5-4177-BFC5-C54DB0457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382C22-608F-47BD-9354-110A82FCB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631586-EFD5-4C91-A73C-AE620BBCD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2BAE3-B4AB-2D6E-44AD-B9B8674E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spectrum sharing strategies</a:t>
            </a:r>
          </a:p>
        </p:txBody>
      </p:sp>
    </p:spTree>
    <p:extLst>
      <p:ext uri="{BB962C8B-B14F-4D97-AF65-F5344CB8AC3E}">
        <p14:creationId xmlns:p14="http://schemas.microsoft.com/office/powerpoint/2010/main" val="326137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9C945-9945-C433-84A4-CAFC1D80F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15177-5E2A-573B-B464-8BE203EA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Strategies for </a:t>
            </a:r>
            <a:r>
              <a:rPr lang="en-GB" dirty="0"/>
              <a:t>active-passive coexistence</a:t>
            </a:r>
            <a:endParaRPr lang="en-NL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888057D-C38A-2C65-61F8-3F099AE47786}"/>
              </a:ext>
            </a:extLst>
          </p:cNvPr>
          <p:cNvSpPr/>
          <p:nvPr/>
        </p:nvSpPr>
        <p:spPr>
          <a:xfrm>
            <a:off x="6310487" y="1888006"/>
            <a:ext cx="3513600" cy="12123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Dynamic</a:t>
            </a:r>
            <a:endParaRPr lang="en-NL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0E20B01-63CE-0D1A-94BD-7AF93C21E74E}"/>
              </a:ext>
            </a:extLst>
          </p:cNvPr>
          <p:cNvSpPr/>
          <p:nvPr/>
        </p:nvSpPr>
        <p:spPr>
          <a:xfrm>
            <a:off x="1643063" y="1888006"/>
            <a:ext cx="3513487" cy="12123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Static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7233E-6150-FE27-612A-3CBC7B57AFC6}"/>
              </a:ext>
            </a:extLst>
          </p:cNvPr>
          <p:cNvSpPr txBox="1"/>
          <p:nvPr/>
        </p:nvSpPr>
        <p:spPr>
          <a:xfrm>
            <a:off x="1528143" y="3453844"/>
            <a:ext cx="3743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E.g. Spread-spectrum; power limits;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OOBE limits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91BD0-91DD-F5DC-8B29-D6248BF3E08C}"/>
              </a:ext>
            </a:extLst>
          </p:cNvPr>
          <p:cNvSpPr txBox="1"/>
          <p:nvPr/>
        </p:nvSpPr>
        <p:spPr>
          <a:xfrm>
            <a:off x="6310487" y="3453844"/>
            <a:ext cx="3588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Change of behaviour whenever the passive sensor is “present”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78E15-CF08-D553-57C9-A37904EBAFF8}"/>
              </a:ext>
            </a:extLst>
          </p:cNvPr>
          <p:cNvSpPr txBox="1"/>
          <p:nvPr/>
        </p:nvSpPr>
        <p:spPr>
          <a:xfrm>
            <a:off x="1528143" y="5373139"/>
            <a:ext cx="3743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Similar approaches in the Radio Regulations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03D25-875B-A1D7-A675-4361BCCCCB52}"/>
              </a:ext>
            </a:extLst>
          </p:cNvPr>
          <p:cNvSpPr txBox="1"/>
          <p:nvPr/>
        </p:nvSpPr>
        <p:spPr>
          <a:xfrm>
            <a:off x="6310487" y="5373138"/>
            <a:ext cx="386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“Time” aspect mostly absent from the RR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2AD278-0348-39EA-2190-16EC7F3B8869}"/>
              </a:ext>
            </a:extLst>
          </p:cNvPr>
          <p:cNvCxnSpPr/>
          <p:nvPr/>
        </p:nvCxnSpPr>
        <p:spPr>
          <a:xfrm>
            <a:off x="3414092" y="4648151"/>
            <a:ext cx="0" cy="71896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201365-A935-E266-DF76-674D50FD9BA9}"/>
              </a:ext>
            </a:extLst>
          </p:cNvPr>
          <p:cNvCxnSpPr/>
          <p:nvPr/>
        </p:nvCxnSpPr>
        <p:spPr>
          <a:xfrm>
            <a:off x="8095299" y="4648151"/>
            <a:ext cx="0" cy="71896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319322-A075-6557-C09F-70A162ABF99A}"/>
              </a:ext>
            </a:extLst>
          </p:cNvPr>
          <p:cNvSpPr txBox="1"/>
          <p:nvPr/>
        </p:nvSpPr>
        <p:spPr>
          <a:xfrm>
            <a:off x="216425" y="1049248"/>
            <a:ext cx="11128164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recent papers have presented potential ways for active-passive coexistence.</a:t>
            </a:r>
            <a:endParaRPr lang="en-NL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25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B1A8C-471B-1168-02D0-4E17DC415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38661-F8B0-3330-9D36-F7295399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Strategies for </a:t>
            </a:r>
            <a:r>
              <a:rPr lang="en-GB" dirty="0"/>
              <a:t>active-passive coexistence</a:t>
            </a:r>
            <a:endParaRPr lang="en-NL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F7B7A4C-B494-BFF6-8CFE-3A63826B92CB}"/>
              </a:ext>
            </a:extLst>
          </p:cNvPr>
          <p:cNvSpPr/>
          <p:nvPr/>
        </p:nvSpPr>
        <p:spPr>
          <a:xfrm>
            <a:off x="6424787" y="1073619"/>
            <a:ext cx="3513600" cy="12123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Dynamic</a:t>
            </a:r>
            <a:endParaRPr lang="en-NL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D0E31D-0298-58F4-A6D6-E6881BDE3095}"/>
              </a:ext>
            </a:extLst>
          </p:cNvPr>
          <p:cNvSpPr/>
          <p:nvPr/>
        </p:nvSpPr>
        <p:spPr>
          <a:xfrm>
            <a:off x="1757363" y="1073619"/>
            <a:ext cx="3513487" cy="12123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Static</a:t>
            </a: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19D2055B-DC08-66B9-495A-B7FC8421B085}"/>
              </a:ext>
            </a:extLst>
          </p:cNvPr>
          <p:cNvSpPr/>
          <p:nvPr/>
        </p:nvSpPr>
        <p:spPr>
          <a:xfrm>
            <a:off x="668531" y="3128966"/>
            <a:ext cx="3513600" cy="12123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Planning-based</a:t>
            </a:r>
            <a:endParaRPr lang="en-NL" dirty="0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32748F1C-C236-9E6C-9047-8243C3E578EB}"/>
              </a:ext>
            </a:extLst>
          </p:cNvPr>
          <p:cNvSpPr/>
          <p:nvPr/>
        </p:nvSpPr>
        <p:spPr>
          <a:xfrm>
            <a:off x="4618503" y="3128966"/>
            <a:ext cx="3513600" cy="12123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Cognitive Radios</a:t>
            </a:r>
            <a:endParaRPr lang="en-NL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B6535F8-859C-5FF1-49A6-8891B9D5FCFE}"/>
              </a:ext>
            </a:extLst>
          </p:cNvPr>
          <p:cNvSpPr/>
          <p:nvPr/>
        </p:nvSpPr>
        <p:spPr>
          <a:xfrm rot="1462766">
            <a:off x="7277291" y="2077058"/>
            <a:ext cx="405201" cy="1268725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6857182-8A50-C5D2-14A5-DD5A6135079D}"/>
              </a:ext>
            </a:extLst>
          </p:cNvPr>
          <p:cNvSpPr/>
          <p:nvPr/>
        </p:nvSpPr>
        <p:spPr>
          <a:xfrm rot="4059854">
            <a:off x="4980361" y="1047012"/>
            <a:ext cx="405201" cy="3184889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65C447C5-6EB0-4810-C872-9D80D880C646}"/>
              </a:ext>
            </a:extLst>
          </p:cNvPr>
          <p:cNvSpPr/>
          <p:nvPr/>
        </p:nvSpPr>
        <p:spPr>
          <a:xfrm>
            <a:off x="8568475" y="3128966"/>
            <a:ext cx="3513600" cy="12123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Broker-based</a:t>
            </a:r>
            <a:endParaRPr lang="en-NL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9CD5D24-AC96-8FF5-7465-F44FEC39EDE3}"/>
              </a:ext>
            </a:extLst>
          </p:cNvPr>
          <p:cNvSpPr/>
          <p:nvPr/>
        </p:nvSpPr>
        <p:spPr>
          <a:xfrm rot="19571000">
            <a:off x="8943406" y="1988021"/>
            <a:ext cx="405201" cy="1470547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66C054-8036-EFEB-F8EB-90061EEAAD64}"/>
              </a:ext>
            </a:extLst>
          </p:cNvPr>
          <p:cNvSpPr txBox="1"/>
          <p:nvPr/>
        </p:nvSpPr>
        <p:spPr>
          <a:xfrm>
            <a:off x="4749779" y="4481833"/>
            <a:ext cx="3251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Active services stop when they receive a “stop” signal from the EO satellite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2876EF-DC70-3D57-C488-BFBE12E33961}"/>
              </a:ext>
            </a:extLst>
          </p:cNvPr>
          <p:cNvSpPr txBox="1"/>
          <p:nvPr/>
        </p:nvSpPr>
        <p:spPr>
          <a:xfrm>
            <a:off x="799807" y="4481833"/>
            <a:ext cx="3251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Based on a-priori information, the active services stop when the EO satellite is expected to be “present”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F068A1-5BA8-D232-ACEE-85EEBF698B54}"/>
              </a:ext>
            </a:extLst>
          </p:cNvPr>
          <p:cNvSpPr txBox="1"/>
          <p:nvPr/>
        </p:nvSpPr>
        <p:spPr>
          <a:xfrm>
            <a:off x="8699751" y="4481833"/>
            <a:ext cx="3251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EO satellites and active services send requests to a Broker, which evaluates interference and manages traffic</a:t>
            </a:r>
          </a:p>
        </p:txBody>
      </p:sp>
    </p:spTree>
    <p:extLst>
      <p:ext uri="{BB962C8B-B14F-4D97-AF65-F5344CB8AC3E}">
        <p14:creationId xmlns:p14="http://schemas.microsoft.com/office/powerpoint/2010/main" val="175839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A6761-B9BA-CF61-547E-F0FF79EEB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165A1-A700-E3E7-6056-2E2EA561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Strategies for </a:t>
            </a:r>
            <a:r>
              <a:rPr lang="en-GB" dirty="0"/>
              <a:t>active-passive coexistence</a:t>
            </a:r>
            <a:endParaRPr lang="en-NL" dirty="0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FB985E50-DEAE-4C94-A08E-6DEBC70065FD}"/>
              </a:ext>
            </a:extLst>
          </p:cNvPr>
          <p:cNvSpPr/>
          <p:nvPr/>
        </p:nvSpPr>
        <p:spPr>
          <a:xfrm>
            <a:off x="4461206" y="985841"/>
            <a:ext cx="3513600" cy="12123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Cognitive Radios</a:t>
            </a:r>
            <a:endParaRPr lang="en-NL" dirty="0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7E2BE47E-8005-4040-E1E7-CD875BB1CDF6}"/>
              </a:ext>
            </a:extLst>
          </p:cNvPr>
          <p:cNvSpPr/>
          <p:nvPr/>
        </p:nvSpPr>
        <p:spPr>
          <a:xfrm>
            <a:off x="425375" y="985841"/>
            <a:ext cx="3513600" cy="12123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Planning-based</a:t>
            </a:r>
            <a:endParaRPr lang="en-NL" dirty="0"/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7861437D-E24E-5D2A-9138-48245DBB783F}"/>
              </a:ext>
            </a:extLst>
          </p:cNvPr>
          <p:cNvSpPr/>
          <p:nvPr/>
        </p:nvSpPr>
        <p:spPr>
          <a:xfrm>
            <a:off x="8497037" y="985841"/>
            <a:ext cx="3513600" cy="12123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Broker-based</a:t>
            </a:r>
            <a:endParaRPr lang="en-NL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E8D499-BB72-C1F4-2897-B6DF19F2DE17}"/>
              </a:ext>
            </a:extLst>
          </p:cNvPr>
          <p:cNvSpPr/>
          <p:nvPr/>
        </p:nvSpPr>
        <p:spPr>
          <a:xfrm>
            <a:off x="473530" y="4487956"/>
            <a:ext cx="3815437" cy="48985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Plan ≠ Reality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4FC28B-AB02-8984-5E05-5F025EFE6DE6}"/>
              </a:ext>
            </a:extLst>
          </p:cNvPr>
          <p:cNvSpPr/>
          <p:nvPr/>
        </p:nvSpPr>
        <p:spPr>
          <a:xfrm>
            <a:off x="4288968" y="4977814"/>
            <a:ext cx="3906234" cy="4898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Vulnerability to spoofing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9672DD5-2CA1-8F3E-A404-5634D1FA0B70}"/>
              </a:ext>
            </a:extLst>
          </p:cNvPr>
          <p:cNvSpPr/>
          <p:nvPr/>
        </p:nvSpPr>
        <p:spPr>
          <a:xfrm>
            <a:off x="8195201" y="5446591"/>
            <a:ext cx="3815437" cy="48985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Trust / authority of broker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4F3EE5-C871-B996-2F5C-59DF87D00D76}"/>
              </a:ext>
            </a:extLst>
          </p:cNvPr>
          <p:cNvSpPr txBox="1"/>
          <p:nvPr/>
        </p:nvSpPr>
        <p:spPr>
          <a:xfrm>
            <a:off x="4088801" y="2465733"/>
            <a:ext cx="4258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Potential risks/challenges: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29F21A-501F-1667-FDBC-66C446A86FF2}"/>
              </a:ext>
            </a:extLst>
          </p:cNvPr>
          <p:cNvSpPr/>
          <p:nvPr/>
        </p:nvSpPr>
        <p:spPr>
          <a:xfrm>
            <a:off x="4288967" y="3009896"/>
            <a:ext cx="3906233" cy="3437492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E7BFE8-6540-D2B8-6E5C-C35B35C6C443}"/>
              </a:ext>
            </a:extLst>
          </p:cNvPr>
          <p:cNvSpPr/>
          <p:nvPr/>
        </p:nvSpPr>
        <p:spPr>
          <a:xfrm>
            <a:off x="4288971" y="3998098"/>
            <a:ext cx="7721667" cy="4898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Potential RFI to EO before the “stop” signal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BDBEC-9C10-C93F-C93C-B55B891344C5}"/>
              </a:ext>
            </a:extLst>
          </p:cNvPr>
          <p:cNvSpPr/>
          <p:nvPr/>
        </p:nvSpPr>
        <p:spPr>
          <a:xfrm>
            <a:off x="4288971" y="3499754"/>
            <a:ext cx="7721667" cy="48985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Increased complexity of EO satellites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9EFDF8-68B8-6F44-7371-CFBDDE047DCF}"/>
              </a:ext>
            </a:extLst>
          </p:cNvPr>
          <p:cNvSpPr/>
          <p:nvPr/>
        </p:nvSpPr>
        <p:spPr>
          <a:xfrm>
            <a:off x="473530" y="3009896"/>
            <a:ext cx="11537108" cy="4898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Increased complexity of active systems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A26C1A-1201-2375-1EC0-B3A7D407D023}"/>
              </a:ext>
            </a:extLst>
          </p:cNvPr>
          <p:cNvSpPr/>
          <p:nvPr/>
        </p:nvSpPr>
        <p:spPr>
          <a:xfrm>
            <a:off x="473530" y="5957530"/>
            <a:ext cx="11537108" cy="4898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Issue of scale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D80E9F-E441-23C4-F54A-80D2CD4244FA}"/>
              </a:ext>
            </a:extLst>
          </p:cNvPr>
          <p:cNvSpPr/>
          <p:nvPr/>
        </p:nvSpPr>
        <p:spPr>
          <a:xfrm>
            <a:off x="473529" y="3009896"/>
            <a:ext cx="11537108" cy="3437492"/>
          </a:xfrm>
          <a:prstGeom prst="roundRect">
            <a:avLst>
              <a:gd name="adj" fmla="val 178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488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495C1-19F0-F8EC-DF74-764292C8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02701-CEF6-F85C-8CA2-5883EAC6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Experience in Radioastronomy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CC4BC-53DB-FD05-5A30-C47005C2D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3"/>
            <a:ext cx="4238699" cy="475060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Satellite communications: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31CD8-0939-FDE0-3077-0426ECAA7A4A}"/>
              </a:ext>
            </a:extLst>
          </p:cNvPr>
          <p:cNvSpPr/>
          <p:nvPr/>
        </p:nvSpPr>
        <p:spPr>
          <a:xfrm>
            <a:off x="762001" y="1681316"/>
            <a:ext cx="2133600" cy="6422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5DEF4-83E2-E6A8-4D6F-6A78B6C349D1}"/>
              </a:ext>
            </a:extLst>
          </p:cNvPr>
          <p:cNvSpPr/>
          <p:nvPr/>
        </p:nvSpPr>
        <p:spPr>
          <a:xfrm>
            <a:off x="2895601" y="1681316"/>
            <a:ext cx="2133600" cy="6422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3C67AE-2947-69BD-D450-F03D67A10A1A}"/>
              </a:ext>
            </a:extLst>
          </p:cNvPr>
          <p:cNvSpPr/>
          <p:nvPr/>
        </p:nvSpPr>
        <p:spPr>
          <a:xfrm>
            <a:off x="5029201" y="1681315"/>
            <a:ext cx="2133600" cy="6422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82983D-FB2D-9C25-5E81-DB8FE5C09E9D}"/>
              </a:ext>
            </a:extLst>
          </p:cNvPr>
          <p:cNvSpPr/>
          <p:nvPr/>
        </p:nvSpPr>
        <p:spPr>
          <a:xfrm>
            <a:off x="7162801" y="1681315"/>
            <a:ext cx="2133600" cy="64225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B23CA-6BCF-F7E9-03FE-78AF472E59C4}"/>
              </a:ext>
            </a:extLst>
          </p:cNvPr>
          <p:cNvSpPr txBox="1"/>
          <p:nvPr/>
        </p:nvSpPr>
        <p:spPr>
          <a:xfrm>
            <a:off x="555172" y="1373537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1990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C5E53-1D29-87AC-E5CE-C2BA31F04B46}"/>
              </a:ext>
            </a:extLst>
          </p:cNvPr>
          <p:cNvSpPr txBox="1"/>
          <p:nvPr/>
        </p:nvSpPr>
        <p:spPr>
          <a:xfrm>
            <a:off x="2625009" y="1365396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E84C9-678B-1575-010A-1DE3B05E585A}"/>
              </a:ext>
            </a:extLst>
          </p:cNvPr>
          <p:cNvSpPr txBox="1"/>
          <p:nvPr/>
        </p:nvSpPr>
        <p:spPr>
          <a:xfrm>
            <a:off x="6875105" y="1373537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94945-4F9F-41DE-452F-0CA4263D2A8E}"/>
              </a:ext>
            </a:extLst>
          </p:cNvPr>
          <p:cNvSpPr txBox="1"/>
          <p:nvPr/>
        </p:nvSpPr>
        <p:spPr>
          <a:xfrm>
            <a:off x="4741505" y="1362419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E54F6B-02AD-1378-3BBD-EAF66B3FF170}"/>
              </a:ext>
            </a:extLst>
          </p:cNvPr>
          <p:cNvSpPr txBox="1"/>
          <p:nvPr/>
        </p:nvSpPr>
        <p:spPr>
          <a:xfrm>
            <a:off x="1005290" y="2472296"/>
            <a:ext cx="3629811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C000"/>
                </a:solidFill>
              </a:rPr>
              <a:t>Iridium</a:t>
            </a:r>
            <a:r>
              <a:rPr lang="en-GB" sz="1400" dirty="0">
                <a:solidFill>
                  <a:schemeClr val="bg1"/>
                </a:solidFill>
              </a:rPr>
              <a:t> (L-band)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Beams switched off to avoid RAS sites Agreement with CRAF; update of ITU documents (e.g. Rec RA.1513)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C8F3F-F0DF-00FC-7428-CAE577B735BA}"/>
              </a:ext>
            </a:extLst>
          </p:cNvPr>
          <p:cNvSpPr txBox="1"/>
          <p:nvPr/>
        </p:nvSpPr>
        <p:spPr>
          <a:xfrm>
            <a:off x="5638801" y="2452157"/>
            <a:ext cx="3271156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C000"/>
                </a:solidFill>
              </a:rPr>
              <a:t>SpaceX</a:t>
            </a:r>
            <a:r>
              <a:rPr lang="en-GB" sz="1400" dirty="0">
                <a:solidFill>
                  <a:schemeClr val="bg1"/>
                </a:solidFill>
              </a:rPr>
              <a:t> (X-band)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Data sharing; avoid RAS sites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Tests with the VLA (NM, USA) Expansion to sites in US and AUS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48259-F989-12D9-DED6-23A33BDC6FDE}"/>
              </a:ext>
            </a:extLst>
          </p:cNvPr>
          <p:cNvSpPr txBox="1"/>
          <p:nvPr/>
        </p:nvSpPr>
        <p:spPr>
          <a:xfrm>
            <a:off x="9013372" y="2667600"/>
            <a:ext cx="307986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3"/>
                </a:solidFill>
              </a:rPr>
              <a:t>AST </a:t>
            </a:r>
            <a:r>
              <a:rPr lang="en-GB" sz="1400" dirty="0" err="1">
                <a:solidFill>
                  <a:schemeClr val="accent3"/>
                </a:solidFill>
              </a:rPr>
              <a:t>SpaceMobile</a:t>
            </a:r>
            <a:r>
              <a:rPr lang="en-GB" sz="1400" dirty="0">
                <a:solidFill>
                  <a:schemeClr val="accent3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(L-band)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Ongoing discussions with NRAO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55B2EE85-5278-2536-0E18-4DDFA606416A}"/>
              </a:ext>
            </a:extLst>
          </p:cNvPr>
          <p:cNvCxnSpPr>
            <a:cxnSpLocks/>
            <a:stCxn id="8" idx="2"/>
            <a:endCxn id="18" idx="0"/>
          </p:cNvCxnSpPr>
          <p:nvPr/>
        </p:nvCxnSpPr>
        <p:spPr>
          <a:xfrm rot="16200000" flipH="1">
            <a:off x="9219438" y="1333735"/>
            <a:ext cx="344028" cy="2323702"/>
          </a:xfrm>
          <a:prstGeom prst="bentConnector3">
            <a:avLst>
              <a:gd name="adj1" fmla="val 1994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BB286A7-8254-3DC0-9ED0-4C868EBC03FF}"/>
              </a:ext>
            </a:extLst>
          </p:cNvPr>
          <p:cNvSpPr/>
          <p:nvPr/>
        </p:nvSpPr>
        <p:spPr>
          <a:xfrm>
            <a:off x="2895601" y="4379704"/>
            <a:ext cx="2133600" cy="6422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6D6269-ED5D-295C-BEA3-8382C32AB8AD}"/>
              </a:ext>
            </a:extLst>
          </p:cNvPr>
          <p:cNvSpPr/>
          <p:nvPr/>
        </p:nvSpPr>
        <p:spPr>
          <a:xfrm>
            <a:off x="5029201" y="4379703"/>
            <a:ext cx="2133600" cy="6422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D3E442-4564-6F90-BD51-25271A0712C2}"/>
              </a:ext>
            </a:extLst>
          </p:cNvPr>
          <p:cNvSpPr/>
          <p:nvPr/>
        </p:nvSpPr>
        <p:spPr>
          <a:xfrm>
            <a:off x="7162801" y="4379703"/>
            <a:ext cx="2133600" cy="64225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5561BF-2CB4-5D84-C890-72D22DA17EE9}"/>
              </a:ext>
            </a:extLst>
          </p:cNvPr>
          <p:cNvSpPr txBox="1"/>
          <p:nvPr/>
        </p:nvSpPr>
        <p:spPr>
          <a:xfrm>
            <a:off x="2625009" y="4063784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862037-91B9-A3FB-0265-A85AB18705D2}"/>
              </a:ext>
            </a:extLst>
          </p:cNvPr>
          <p:cNvSpPr txBox="1"/>
          <p:nvPr/>
        </p:nvSpPr>
        <p:spPr>
          <a:xfrm>
            <a:off x="6875105" y="4071925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922CC5-9779-90BC-9AE2-47A8A398454B}"/>
              </a:ext>
            </a:extLst>
          </p:cNvPr>
          <p:cNvSpPr txBox="1"/>
          <p:nvPr/>
        </p:nvSpPr>
        <p:spPr>
          <a:xfrm>
            <a:off x="4741505" y="4060807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FFB770-ECC9-2BA0-C3D4-5606AFBABF32}"/>
              </a:ext>
            </a:extLst>
          </p:cNvPr>
          <p:cNvSpPr txBox="1"/>
          <p:nvPr/>
        </p:nvSpPr>
        <p:spPr>
          <a:xfrm>
            <a:off x="1842549" y="5104569"/>
            <a:ext cx="3559630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 err="1">
                <a:solidFill>
                  <a:srgbClr val="FFC000"/>
                </a:solidFill>
              </a:rPr>
              <a:t>CloudSat</a:t>
            </a:r>
            <a:r>
              <a:rPr lang="en-GB" sz="1400" dirty="0">
                <a:solidFill>
                  <a:schemeClr val="bg1"/>
                </a:solidFill>
              </a:rPr>
              <a:t> (W-band)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RAS sites to point away when needed</a:t>
            </a:r>
          </a:p>
          <a:p>
            <a:pPr algn="ctr"/>
            <a:r>
              <a:rPr lang="en-GB" sz="1400">
                <a:solidFill>
                  <a:schemeClr val="bg1"/>
                </a:solidFill>
              </a:rPr>
              <a:t>SFCG Resolution; </a:t>
            </a:r>
            <a:r>
              <a:rPr lang="en-GB" sz="1400" dirty="0">
                <a:solidFill>
                  <a:schemeClr val="bg1"/>
                </a:solidFill>
              </a:rPr>
              <a:t>Rec RA.1750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D438AF-8D56-37B8-7BE5-16DD41C07746}"/>
              </a:ext>
            </a:extLst>
          </p:cNvPr>
          <p:cNvSpPr txBox="1"/>
          <p:nvPr/>
        </p:nvSpPr>
        <p:spPr>
          <a:xfrm>
            <a:off x="6013841" y="5104569"/>
            <a:ext cx="3652156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 err="1">
                <a:solidFill>
                  <a:srgbClr val="FFC000"/>
                </a:solidFill>
              </a:rPr>
              <a:t>EarthCARE</a:t>
            </a:r>
            <a:r>
              <a:rPr lang="en-GB" sz="1400" dirty="0">
                <a:solidFill>
                  <a:schemeClr val="bg1"/>
                </a:solidFill>
              </a:rPr>
              <a:t> (W-band) 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Turns off near RAS sites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Agreement with ESA; SFCG webpage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CB6DCB-5BE2-5686-E750-DF71778CC7FB}"/>
              </a:ext>
            </a:extLst>
          </p:cNvPr>
          <p:cNvSpPr txBox="1"/>
          <p:nvPr/>
        </p:nvSpPr>
        <p:spPr>
          <a:xfrm>
            <a:off x="6096000" y="5954812"/>
            <a:ext cx="348887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Regular update of </a:t>
            </a:r>
            <a:r>
              <a:rPr lang="en-GB" sz="1400" dirty="0">
                <a:solidFill>
                  <a:srgbClr val="FFC000"/>
                </a:solidFill>
              </a:rPr>
              <a:t>SFCG </a:t>
            </a:r>
            <a:r>
              <a:rPr lang="en-GB" sz="1400" dirty="0">
                <a:solidFill>
                  <a:schemeClr val="bg1"/>
                </a:solidFill>
              </a:rPr>
              <a:t>Deliverables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D81D8D-3F76-3F93-10BD-F4A379A711BD}"/>
              </a:ext>
            </a:extLst>
          </p:cNvPr>
          <p:cNvSpPr txBox="1">
            <a:spLocks/>
          </p:cNvSpPr>
          <p:nvPr/>
        </p:nvSpPr>
        <p:spPr bwMode="auto">
          <a:xfrm>
            <a:off x="250398" y="3711614"/>
            <a:ext cx="3156805" cy="5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974" indent="-34197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5856" indent="-349891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2727" indent="-49079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1999599" indent="-63170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96471" indent="-77260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0405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6pPr>
            <a:lvl7pPr marL="3926370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7pPr>
            <a:lvl8pPr marL="4382336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8pPr>
            <a:lvl9pPr marL="4838301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b="1" kern="0" dirty="0">
                <a:solidFill>
                  <a:srgbClr val="FFC000"/>
                </a:solidFill>
              </a:rPr>
              <a:t>EO Active sensing: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55A3DFC-B550-90E6-488A-62546D9F8B9C}"/>
              </a:ext>
            </a:extLst>
          </p:cNvPr>
          <p:cNvCxnSpPr/>
          <p:nvPr/>
        </p:nvCxnSpPr>
        <p:spPr>
          <a:xfrm>
            <a:off x="280035" y="3600450"/>
            <a:ext cx="1155573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567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57661-805D-32C8-0401-AB789850E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D84F-45A3-AE7E-47E7-02AE1F59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Experience in Radioastronomy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01A14-DA59-CB2A-5808-A53227E05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accent3"/>
                </a:solidFill>
              </a:rPr>
              <a:t>Generally positive outcome </a:t>
            </a:r>
            <a:r>
              <a:rPr lang="en-GB" dirty="0">
                <a:solidFill>
                  <a:schemeClr val="bg1"/>
                </a:solidFill>
              </a:rPr>
              <a:t>(e.g. statements from NRAO and NSF about coordination with SpaceX).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But, there are </a:t>
            </a:r>
            <a:r>
              <a:rPr lang="en-GB" dirty="0">
                <a:solidFill>
                  <a:schemeClr val="accent3"/>
                </a:solidFill>
              </a:rPr>
              <a:t>differences between RAS and EO passive sensors</a:t>
            </a:r>
            <a:r>
              <a:rPr lang="en-GB" dirty="0">
                <a:solidFill>
                  <a:schemeClr val="bg1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en-GB" b="1" u="sng" dirty="0">
                <a:solidFill>
                  <a:schemeClr val="accent3"/>
                </a:solidFill>
              </a:rPr>
              <a:t>A single company is involved </a:t>
            </a:r>
            <a:r>
              <a:rPr lang="en-GB" dirty="0">
                <a:solidFill>
                  <a:schemeClr val="bg1"/>
                </a:solidFill>
              </a:rPr>
              <a:t>in each agreement to protect RAS. To protect EO sensors, a large number of companies/manufacturers/administrations would need to be involved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accent3"/>
                </a:solidFill>
              </a:rPr>
              <a:t>Fewer active systems/satellites </a:t>
            </a:r>
            <a:r>
              <a:rPr lang="en-GB" dirty="0">
                <a:solidFill>
                  <a:schemeClr val="bg1"/>
                </a:solidFill>
              </a:rPr>
              <a:t>are in visibility of the RAS site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More control over the passive receiver</a:t>
            </a:r>
          </a:p>
          <a:p>
            <a:pPr marL="0" indent="0"/>
            <a:endParaRPr lang="en-GB" dirty="0">
              <a:solidFill>
                <a:schemeClr val="bg1"/>
              </a:solidFill>
            </a:endParaRPr>
          </a:p>
          <a:p>
            <a:pPr marL="0" indent="0"/>
            <a:endParaRPr lang="en-GB" dirty="0">
              <a:solidFill>
                <a:schemeClr val="bg1"/>
              </a:solidFill>
            </a:endParaRPr>
          </a:p>
          <a:p>
            <a:pPr marL="0" indent="0"/>
            <a:r>
              <a:rPr lang="en-GB" dirty="0">
                <a:solidFill>
                  <a:schemeClr val="bg1"/>
                </a:solidFill>
              </a:rPr>
              <a:t>What worked in RAS may not really work for EO.</a:t>
            </a:r>
          </a:p>
        </p:txBody>
      </p:sp>
    </p:spTree>
    <p:extLst>
      <p:ext uri="{BB962C8B-B14F-4D97-AF65-F5344CB8AC3E}">
        <p14:creationId xmlns:p14="http://schemas.microsoft.com/office/powerpoint/2010/main" val="3141580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4FB05-7DF0-353D-18B8-DF2EED5FD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0C999-E8DD-C056-77B6-6F99DDD9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challenges involving EO sensors</a:t>
            </a:r>
          </a:p>
        </p:txBody>
      </p:sp>
    </p:spTree>
    <p:extLst>
      <p:ext uri="{BB962C8B-B14F-4D97-AF65-F5344CB8AC3E}">
        <p14:creationId xmlns:p14="http://schemas.microsoft.com/office/powerpoint/2010/main" val="3046110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37CBF-D222-A0EF-6F01-E8C9ACDEC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18A7FB0-8F4F-F1E6-FA2B-AFEC15A0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Future challenges involving EO sensors</a:t>
            </a:r>
            <a:endParaRPr lang="en-NL" sz="28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49709-CF36-C212-EABC-CF7FD51C1EFD}"/>
              </a:ext>
            </a:extLst>
          </p:cNvPr>
          <p:cNvSpPr txBox="1"/>
          <p:nvPr/>
        </p:nvSpPr>
        <p:spPr>
          <a:xfrm>
            <a:off x="305136" y="1463719"/>
            <a:ext cx="11277264" cy="190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spectrum sharing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lead to a </a:t>
            </a: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efficient spectrum use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would help address the issue of increasing needs for spectrum.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when it comes to coexistence between EO sensors and active systems, 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challenging aspects are not yet properly addressed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research body on this topic.</a:t>
            </a:r>
          </a:p>
        </p:txBody>
      </p:sp>
    </p:spTree>
    <p:extLst>
      <p:ext uri="{BB962C8B-B14F-4D97-AF65-F5344CB8AC3E}">
        <p14:creationId xmlns:p14="http://schemas.microsoft.com/office/powerpoint/2010/main" val="2220168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97105-6282-6089-CEDA-336C1081D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D3F00E6-48B3-420D-D9DD-F880C6B3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1) When is the EO sensor “present”? </a:t>
            </a:r>
            <a:endParaRPr lang="en-NL" sz="28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74A22-FCC5-8573-5DD7-E51B44B9030E}"/>
              </a:ext>
            </a:extLst>
          </p:cNvPr>
          <p:cNvSpPr txBox="1"/>
          <p:nvPr/>
        </p:nvSpPr>
        <p:spPr>
          <a:xfrm>
            <a:off x="305136" y="1088162"/>
            <a:ext cx="11581728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it is assumed that only the 3 dB footprint of the satellite needs to taken into account.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RFI has been documented to affect sensors 1000s of km away from the boresight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SMOS and Aquarius have 3 dB footprints of 40 km and 80 km, respectively. And yet…</a:t>
            </a:r>
          </a:p>
        </p:txBody>
      </p:sp>
      <p:pic>
        <p:nvPicPr>
          <p:cNvPr id="5" name="Picture 4" descr="A diagram of a hexagon with a graph&#10;&#10;AI-generated content may be incorrect.">
            <a:extLst>
              <a:ext uri="{FF2B5EF4-FFF2-40B4-BE49-F238E27FC236}">
                <a16:creationId xmlns:a16="http://schemas.microsoft.com/office/drawing/2014/main" id="{0F157F13-AE88-0CD1-5677-999CC418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25794" r="15455"/>
          <a:stretch>
            <a:fillRect/>
          </a:stretch>
        </p:blipFill>
        <p:spPr>
          <a:xfrm>
            <a:off x="1735580" y="3248176"/>
            <a:ext cx="3845573" cy="3036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A4781-7AB1-421D-4AEF-9ECD154970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746" r="13022" b="12778"/>
          <a:stretch>
            <a:fillRect/>
          </a:stretch>
        </p:blipFill>
        <p:spPr>
          <a:xfrm>
            <a:off x="6468774" y="3096985"/>
            <a:ext cx="4215554" cy="3452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250C43-E20B-EF81-F88F-3B34E5E9CF63}"/>
              </a:ext>
            </a:extLst>
          </p:cNvPr>
          <p:cNvSpPr txBox="1"/>
          <p:nvPr/>
        </p:nvSpPr>
        <p:spPr>
          <a:xfrm>
            <a:off x="8593586" y="5693232"/>
            <a:ext cx="2074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Meissner et al.,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55C8C-613E-2417-1F24-BF8F34BE5B09}"/>
              </a:ext>
            </a:extLst>
          </p:cNvPr>
          <p:cNvSpPr txBox="1"/>
          <p:nvPr/>
        </p:nvSpPr>
        <p:spPr>
          <a:xfrm>
            <a:off x="1681098" y="6016820"/>
            <a:ext cx="2198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Report ITU-R RS.2492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17F37E-8D1C-67CE-3547-75DC89CC8374}"/>
              </a:ext>
            </a:extLst>
          </p:cNvPr>
          <p:cNvSpPr txBox="1"/>
          <p:nvPr/>
        </p:nvSpPr>
        <p:spPr>
          <a:xfrm>
            <a:off x="6748992" y="2377910"/>
            <a:ext cx="364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RFI affecting Aquarius at large distance from the coast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C084F4-48D0-4672-2617-79ED9E1ABCBE}"/>
              </a:ext>
            </a:extLst>
          </p:cNvPr>
          <p:cNvSpPr txBox="1"/>
          <p:nvPr/>
        </p:nvSpPr>
        <p:spPr>
          <a:xfrm>
            <a:off x="1799707" y="2545891"/>
            <a:ext cx="371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RFI source impacting SMOS from beyond the horizon</a:t>
            </a:r>
          </a:p>
        </p:txBody>
      </p:sp>
    </p:spTree>
    <p:extLst>
      <p:ext uri="{BB962C8B-B14F-4D97-AF65-F5344CB8AC3E}">
        <p14:creationId xmlns:p14="http://schemas.microsoft.com/office/powerpoint/2010/main" val="4292912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E66AA-E7BC-2EF9-0101-95CC7769F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7AD2AF0-CA7B-7D60-4DF9-D3902723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1) When is the EO sensor “present”? </a:t>
            </a:r>
            <a:endParaRPr lang="en-NL" sz="28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0390AE-CDDB-BB20-5C79-913A62A4B541}"/>
              </a:ext>
            </a:extLst>
          </p:cNvPr>
          <p:cNvSpPr txBox="1"/>
          <p:nvPr/>
        </p:nvSpPr>
        <p:spPr>
          <a:xfrm>
            <a:off x="305136" y="1088162"/>
            <a:ext cx="11092207" cy="2556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“overpass” is not simply the 3 dB footprint.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area that triggers an action (e.g. turn off) on the active systems, needs to be sufficiently large to avoid RFI also in the sidelobes of the sensors.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implies that each “overpass” lasts quite long. Illumination by the </a:t>
            </a:r>
            <a:r>
              <a:rPr lang="en-GB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dB footprint lasts a few seconds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the satellite is in </a:t>
            </a:r>
            <a:r>
              <a:rPr lang="en-GB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 for a few minutes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e.g. 15 min for a satellite at 800 km altitude.</a:t>
            </a:r>
          </a:p>
        </p:txBody>
      </p:sp>
    </p:spTree>
    <p:extLst>
      <p:ext uri="{BB962C8B-B14F-4D97-AF65-F5344CB8AC3E}">
        <p14:creationId xmlns:p14="http://schemas.microsoft.com/office/powerpoint/2010/main" val="228671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2FC1-5DBC-07F0-49C5-8675739F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30B8E-1EAC-A194-4412-5CC2C3BFF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425" y="1431471"/>
            <a:ext cx="11732718" cy="410871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NL" dirty="0">
                <a:solidFill>
                  <a:schemeClr val="bg1"/>
                </a:solidFill>
              </a:rPr>
              <a:t>Background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bg1"/>
                </a:solidFill>
              </a:rPr>
              <a:t>Review of dynamic active-passive spectrum sharing approaches</a:t>
            </a:r>
            <a:endParaRPr lang="en-NL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Future c</a:t>
            </a:r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hallenges </a:t>
            </a: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involving sharing with passive EO sensors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L</a:t>
            </a:r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essons learnt</a:t>
            </a: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 from </a:t>
            </a:r>
            <a:r>
              <a:rPr lang="en-GB" dirty="0" err="1">
                <a:solidFill>
                  <a:schemeClr val="bg1"/>
                </a:solidFill>
                <a:sym typeface="Wingdings" pitchFamily="2" charset="2"/>
              </a:rPr>
              <a:t>WiFi</a:t>
            </a: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 and weather radars in C-band 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Conclusions</a:t>
            </a:r>
          </a:p>
          <a:p>
            <a:pPr>
              <a:lnSpc>
                <a:spcPct val="200000"/>
              </a:lnSpc>
            </a:pPr>
            <a:endParaRPr lang="en-NL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lnSpc>
                <a:spcPct val="200000"/>
              </a:lnSpc>
            </a:pP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6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BB3F124-5866-7471-B9DE-053736AB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2) Number of EO satellites</a:t>
            </a:r>
            <a:endParaRPr lang="en-NL" sz="28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E768DD-C3B5-9162-F6B2-B823A1F309F2}"/>
              </a:ext>
            </a:extLst>
          </p:cNvPr>
          <p:cNvSpPr txBox="1"/>
          <p:nvPr/>
        </p:nvSpPr>
        <p:spPr>
          <a:xfrm>
            <a:off x="305136" y="1088162"/>
            <a:ext cx="11581728" cy="1524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satellite considered will also play a role in sharing scenarios.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1.4 GHz, there are few satellites, currently only 3.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other bands, there are </a:t>
            </a:r>
            <a:r>
              <a:rPr lang="en-GB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70-90 satellites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current and planned missions (source: WMO OSCAR).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72A1621-37F8-1A53-5DF5-D8759C1649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679571"/>
              </p:ext>
            </p:extLst>
          </p:nvPr>
        </p:nvGraphicFramePr>
        <p:xfrm>
          <a:off x="1013533" y="2786743"/>
          <a:ext cx="9355110" cy="3826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36065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DED45-413D-7AFC-D657-AFE8790C4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A47A33C-5369-F094-E562-0E9F0FB2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2) Number of EO satellites</a:t>
            </a:r>
            <a:endParaRPr lang="en-NL" sz="28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057C5-CD8F-94FF-5F24-3945F3F23335}"/>
              </a:ext>
            </a:extLst>
          </p:cNvPr>
          <p:cNvSpPr txBox="1"/>
          <p:nvPr/>
        </p:nvSpPr>
        <p:spPr>
          <a:xfrm>
            <a:off x="305136" y="1138247"/>
            <a:ext cx="11581728" cy="768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implies that, depending on the band, active systems may often be triggered to change their behaviour.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lideo_editor_cbe4311fefa14c2b977ed667c656311b.mp4">
            <a:hlinkClick r:id="" action="ppaction://media"/>
            <a:extLst>
              <a:ext uri="{FF2B5EF4-FFF2-40B4-BE49-F238E27FC236}">
                <a16:creationId xmlns:a16="http://schemas.microsoft.com/office/drawing/2014/main" id="{FA0EFBA7-8EA9-1309-C422-4AA5D3253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8825" y="2324620"/>
            <a:ext cx="6129617" cy="3445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0278F5-B592-C1F5-866A-B6F78A57E640}"/>
              </a:ext>
            </a:extLst>
          </p:cNvPr>
          <p:cNvSpPr txBox="1"/>
          <p:nvPr/>
        </p:nvSpPr>
        <p:spPr>
          <a:xfrm>
            <a:off x="4100880" y="1829489"/>
            <a:ext cx="3205506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with 9 satellites</a:t>
            </a:r>
          </a:p>
        </p:txBody>
      </p:sp>
    </p:spTree>
    <p:extLst>
      <p:ext uri="{BB962C8B-B14F-4D97-AF65-F5344CB8AC3E}">
        <p14:creationId xmlns:p14="http://schemas.microsoft.com/office/powerpoint/2010/main" val="244749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57E41-7EA3-A90A-6E82-96D04E2D9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E649AF7-80B5-A28D-B546-99B824EDD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3) Target frequencies</a:t>
            </a:r>
            <a:endParaRPr lang="en-NL" sz="2800" kern="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4CE191-64E8-FABC-2F31-84E42CBC2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1093693"/>
            <a:ext cx="11156569" cy="5261387"/>
          </a:xfrm>
        </p:spPr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Some research suggest</a:t>
            </a:r>
            <a:r>
              <a:rPr lang="en-GB" dirty="0">
                <a:solidFill>
                  <a:schemeClr val="bg1"/>
                </a:solidFill>
              </a:rPr>
              <a:t>s</a:t>
            </a:r>
            <a:r>
              <a:rPr lang="en-NL" dirty="0">
                <a:solidFill>
                  <a:schemeClr val="bg1"/>
                </a:solidFill>
              </a:rPr>
              <a:t> that </a:t>
            </a:r>
            <a:r>
              <a:rPr lang="en-GB" dirty="0">
                <a:solidFill>
                  <a:schemeClr val="bg1"/>
                </a:solidFill>
              </a:rPr>
              <a:t>dynamic spectrum sharing is implemented </a:t>
            </a:r>
            <a:r>
              <a:rPr lang="en-NL" dirty="0">
                <a:solidFill>
                  <a:schemeClr val="bg1"/>
                </a:solidFill>
              </a:rPr>
              <a:t>in </a:t>
            </a:r>
            <a:r>
              <a:rPr lang="en-NL" dirty="0">
                <a:solidFill>
                  <a:srgbClr val="FFC000"/>
                </a:solidFill>
              </a:rPr>
              <a:t>purely passive bands</a:t>
            </a:r>
            <a:r>
              <a:rPr lang="en-GB" dirty="0">
                <a:solidFill>
                  <a:schemeClr val="bg1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1.4 GHz </a:t>
            </a:r>
            <a:r>
              <a:rPr lang="en-GB" dirty="0">
                <a:solidFill>
                  <a:schemeClr val="bg1"/>
                </a:solidFill>
              </a:rPr>
              <a:t>(see </a:t>
            </a:r>
            <a:r>
              <a:rPr lang="en-GB" dirty="0" err="1">
                <a:solidFill>
                  <a:schemeClr val="bg1"/>
                </a:solidFill>
              </a:rPr>
              <a:t>Khoosha</a:t>
            </a:r>
            <a:r>
              <a:rPr lang="en-GB" dirty="0">
                <a:solidFill>
                  <a:schemeClr val="bg1"/>
                </a:solidFill>
              </a:rPr>
              <a:t> and </a:t>
            </a:r>
            <a:r>
              <a:rPr lang="en-GB" dirty="0" err="1">
                <a:solidFill>
                  <a:schemeClr val="bg1"/>
                </a:solidFill>
              </a:rPr>
              <a:t>Mastronarde</a:t>
            </a:r>
            <a:r>
              <a:rPr lang="en-GB" dirty="0">
                <a:solidFill>
                  <a:schemeClr val="bg1"/>
                </a:solidFill>
              </a:rPr>
              <a:t>, 2023, 2024 and 2025; </a:t>
            </a:r>
            <a:r>
              <a:rPr lang="en-GB" dirty="0" err="1">
                <a:solidFill>
                  <a:schemeClr val="bg1"/>
                </a:solidFill>
              </a:rPr>
              <a:t>Zheleva</a:t>
            </a:r>
            <a:r>
              <a:rPr lang="en-GB" dirty="0">
                <a:solidFill>
                  <a:schemeClr val="bg1"/>
                </a:solidFill>
              </a:rPr>
              <a:t> et al., 2023; Alam et al., 2024)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23.8 GHz </a:t>
            </a:r>
            <a:r>
              <a:rPr lang="en-GB" dirty="0">
                <a:solidFill>
                  <a:schemeClr val="bg1"/>
                </a:solidFill>
              </a:rPr>
              <a:t>(see Eichen et al., 2021)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&gt; 100 GHz </a:t>
            </a:r>
            <a:r>
              <a:rPr lang="en-GB" dirty="0">
                <a:solidFill>
                  <a:schemeClr val="bg1"/>
                </a:solidFill>
              </a:rPr>
              <a:t>(see Bosso et al., 2021; Polese et al., 2022)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r>
              <a:rPr lang="en-NL" dirty="0">
                <a:solidFill>
                  <a:schemeClr val="bg1"/>
                </a:solidFill>
              </a:rPr>
              <a:t>But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NL" b="1" dirty="0">
                <a:solidFill>
                  <a:schemeClr val="accent3"/>
                </a:solidFill>
              </a:rPr>
              <a:t>ITU Radio Regulations clearly prohibit </a:t>
            </a:r>
            <a:r>
              <a:rPr lang="en-GB" b="1" dirty="0">
                <a:solidFill>
                  <a:schemeClr val="accent3"/>
                </a:solidFill>
              </a:rPr>
              <a:t>this</a:t>
            </a:r>
            <a:r>
              <a:rPr lang="en-GB" dirty="0">
                <a:solidFill>
                  <a:schemeClr val="bg1"/>
                </a:solidFill>
              </a:rPr>
              <a:t>, and </a:t>
            </a:r>
            <a:r>
              <a:rPr lang="en-GB" b="1" dirty="0">
                <a:solidFill>
                  <a:schemeClr val="accent3"/>
                </a:solidFill>
              </a:rPr>
              <a:t>targeting these frequencies first puts EO sensors at a high and unnecessary risk of interference.</a:t>
            </a:r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7A58F-B834-1535-F17D-4F6E96F4B9D9}"/>
              </a:ext>
            </a:extLst>
          </p:cNvPr>
          <p:cNvSpPr txBox="1"/>
          <p:nvPr/>
        </p:nvSpPr>
        <p:spPr>
          <a:xfrm>
            <a:off x="8887254" y="2767719"/>
            <a:ext cx="2428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</a:rPr>
              <a:t>Polese et al., 202</a:t>
            </a:r>
            <a:r>
              <a:rPr lang="en-GB" sz="1400" dirty="0">
                <a:solidFill>
                  <a:schemeClr val="bg1"/>
                </a:solidFill>
              </a:rPr>
              <a:t>2</a:t>
            </a:r>
            <a:endParaRPr lang="en-NL" sz="1400" dirty="0">
              <a:solidFill>
                <a:schemeClr val="bg1"/>
              </a:solidFill>
            </a:endParaRPr>
          </a:p>
        </p:txBody>
      </p:sp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AE46F6D9-A284-19E2-0F20-04AABBAE0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1" t="90638" r="12677" b="851"/>
          <a:stretch/>
        </p:blipFill>
        <p:spPr>
          <a:xfrm>
            <a:off x="2846210" y="5263243"/>
            <a:ext cx="6041043" cy="435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AA1474-5FF4-1152-9D4A-D13E97CB7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12" y="2639226"/>
            <a:ext cx="6041042" cy="26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86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2F317-6FBF-8542-5202-920A2A0E4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83E8861-7C35-03D3-4A41-E5F5E9E5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3) Target frequencies</a:t>
            </a:r>
            <a:endParaRPr lang="en-NL" sz="2800" kern="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D6EB9B-6E07-1036-F4D8-C8B44BC97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2" y="1377044"/>
            <a:ext cx="10998727" cy="2618014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Target frequencies (and applications) should be </a:t>
            </a:r>
            <a:r>
              <a:rPr lang="en-GB" b="1" dirty="0">
                <a:solidFill>
                  <a:schemeClr val="accent3"/>
                </a:solidFill>
              </a:rPr>
              <a:t>chosen to reduce existing RFI issues to EO sensors</a:t>
            </a:r>
            <a:r>
              <a:rPr lang="en-GB" dirty="0">
                <a:solidFill>
                  <a:schemeClr val="bg1"/>
                </a:solidFill>
              </a:rPr>
              <a:t>, or to reduce RFI issue that are foreseen based on previous regulatory decisions</a:t>
            </a:r>
          </a:p>
          <a:p>
            <a:pPr marL="0" indent="0"/>
            <a:endParaRPr lang="en-GB" dirty="0">
              <a:solidFill>
                <a:schemeClr val="bg1"/>
              </a:solidFill>
            </a:endParaRPr>
          </a:p>
          <a:p>
            <a:pPr marL="0" indent="0"/>
            <a:endParaRPr lang="en-GB" dirty="0">
              <a:solidFill>
                <a:schemeClr val="bg1"/>
              </a:solidFill>
            </a:endParaRPr>
          </a:p>
          <a:p>
            <a:pPr marL="0" indent="0"/>
            <a:r>
              <a:rPr lang="en-GB" dirty="0">
                <a:solidFill>
                  <a:schemeClr val="bg1"/>
                </a:solidFill>
              </a:rPr>
              <a:t>E.g. target bands </a:t>
            </a:r>
            <a:r>
              <a:rPr lang="en-GB" dirty="0">
                <a:solidFill>
                  <a:srgbClr val="FFC000"/>
                </a:solidFill>
              </a:rPr>
              <a:t>where EO sensors have no protection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7.3 GHz </a:t>
            </a:r>
            <a:r>
              <a:rPr lang="en-GB" dirty="0">
                <a:solidFill>
                  <a:schemeClr val="bg1"/>
                </a:solidFill>
              </a:rPr>
              <a:t>(see Eichen et al., 2024)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6.9 GHz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A8104-3330-9875-0923-CCED8B2951DB}"/>
              </a:ext>
            </a:extLst>
          </p:cNvPr>
          <p:cNvSpPr txBox="1"/>
          <p:nvPr/>
        </p:nvSpPr>
        <p:spPr>
          <a:xfrm>
            <a:off x="1713112" y="4343400"/>
            <a:ext cx="6410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sym typeface="Wingdings" panose="05000000000000000000" pitchFamily="2" charset="2"/>
              </a:rPr>
              <a:t>Potential mitigation of WRC-23 decision on IMT?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F3C1D7-E892-0E7C-6359-C53E70F1D48A}"/>
              </a:ext>
            </a:extLst>
          </p:cNvPr>
          <p:cNvCxnSpPr>
            <a:cxnSpLocks/>
          </p:cNvCxnSpPr>
          <p:nvPr/>
        </p:nvCxnSpPr>
        <p:spPr>
          <a:xfrm>
            <a:off x="2053290" y="3995057"/>
            <a:ext cx="636814" cy="293914"/>
          </a:xfrm>
          <a:prstGeom prst="straightConnector1">
            <a:avLst/>
          </a:prstGeom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670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CA771-4222-3F2C-9BA2-02A549511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BB51DA2-35DE-F9A1-449C-6DE4477D7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4) Behaviour during the overpass</a:t>
            </a:r>
            <a:endParaRPr lang="en-NL" sz="28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67F955-931F-2EB2-9107-83E7CFF5158B}"/>
              </a:ext>
            </a:extLst>
          </p:cNvPr>
          <p:cNvSpPr txBox="1"/>
          <p:nvPr/>
        </p:nvSpPr>
        <p:spPr>
          <a:xfrm>
            <a:off x="385483" y="1088162"/>
            <a:ext cx="11581728" cy="4498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dynamic</a:t>
            </a:r>
            <a:r>
              <a:rPr lang="en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approaches foresee a change of behaviour during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overpass.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what exactly?</a:t>
            </a:r>
          </a:p>
          <a:p>
            <a:pPr marL="285750" indent="-285750">
              <a:lnSpc>
                <a:spcPct val="118000"/>
              </a:lnSpc>
              <a:spcBef>
                <a:spcPts val="400"/>
              </a:spcBef>
              <a:buFontTx/>
              <a:buChar char="-"/>
            </a:pP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transmit power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May still be an issue for EO sensors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&amp; would it still allow active system operations?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18000"/>
              </a:lnSpc>
              <a:spcBef>
                <a:spcPts val="400"/>
              </a:spcBef>
              <a:buFontTx/>
              <a:buChar char="-"/>
            </a:pP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Beamform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EO, similar impact as lower power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Feasible/acceptable for the active systems?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18000"/>
              </a:lnSpc>
              <a:spcBef>
                <a:spcPts val="400"/>
              </a:spcBef>
              <a:buFontTx/>
              <a:buChar char="-"/>
            </a:pP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Turn off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Good for EO sensors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May be acceptable for some active services, but not for others (e.g. mobile)</a:t>
            </a:r>
          </a:p>
          <a:p>
            <a:pPr marL="285750" indent="-285750">
              <a:lnSpc>
                <a:spcPct val="118000"/>
              </a:lnSpc>
              <a:spcBef>
                <a:spcPts val="400"/>
              </a:spcBef>
              <a:buFontTx/>
              <a:buChar char="-"/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18000"/>
              </a:lnSpc>
              <a:spcBef>
                <a:spcPts val="400"/>
              </a:spcBef>
              <a:buFontTx/>
              <a:buChar char="-"/>
            </a:pP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Move to a different band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en-GB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Potentially good for EO sensors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But where to find a different band? And if another band is available, why not use it by default?</a:t>
            </a:r>
          </a:p>
          <a:p>
            <a:pPr marL="285750" indent="-285750">
              <a:lnSpc>
                <a:spcPct val="118000"/>
              </a:lnSpc>
              <a:spcBef>
                <a:spcPts val="400"/>
              </a:spcBef>
              <a:buFontTx/>
              <a:buChar char="-"/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All this also depends on the duration &amp; frequency of the satellite overpasses.</a:t>
            </a:r>
          </a:p>
        </p:txBody>
      </p:sp>
    </p:spTree>
    <p:extLst>
      <p:ext uri="{BB962C8B-B14F-4D97-AF65-F5344CB8AC3E}">
        <p14:creationId xmlns:p14="http://schemas.microsoft.com/office/powerpoint/2010/main" val="1215248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4E3DF-E8BE-1344-9CE1-5373E84FA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178D891-F8F8-D1E9-E226-9206718A9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5) Issue of scale</a:t>
            </a:r>
            <a:endParaRPr lang="en-NL" sz="28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42D94E-3E16-3805-B481-2E8A86B5F4B2}"/>
              </a:ext>
            </a:extLst>
          </p:cNvPr>
          <p:cNvSpPr txBox="1"/>
          <p:nvPr/>
        </p:nvSpPr>
        <p:spPr>
          <a:xfrm>
            <a:off x="385483" y="1088162"/>
            <a:ext cx="11581728" cy="417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 any moment, the satellite overpass will cover 1000s of km. This implies a need for: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Need to avoid that success in small-scale experiments are taken as proof of possible coexistence.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8000"/>
              </a:lnSpc>
              <a:spcBef>
                <a:spcPts val="400"/>
              </a:spcBef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Need to define plans for </a:t>
            </a: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standardization, testing, monitoring &amp; enforcement </a:t>
            </a:r>
          </a:p>
          <a:p>
            <a:pPr>
              <a:lnSpc>
                <a:spcPct val="118000"/>
              </a:lnSpc>
              <a:spcBef>
                <a:spcPts val="400"/>
              </a:spcBef>
            </a:pP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7B8EA0-B0A0-0036-F3EF-F9C0E1363F76}"/>
              </a:ext>
            </a:extLst>
          </p:cNvPr>
          <p:cNvSpPr txBox="1"/>
          <p:nvPr/>
        </p:nvSpPr>
        <p:spPr>
          <a:xfrm>
            <a:off x="935211" y="1557276"/>
            <a:ext cx="8535360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8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Coordination among a potentially </a:t>
            </a: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large number of emitters</a:t>
            </a:r>
          </a:p>
          <a:p>
            <a:pPr marL="285750" indent="-285750">
              <a:lnSpc>
                <a:spcPct val="118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Coordination </a:t>
            </a: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across countries</a:t>
            </a:r>
          </a:p>
          <a:p>
            <a:pPr marL="285750" indent="-285750">
              <a:lnSpc>
                <a:spcPct val="118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Coordination </a:t>
            </a:r>
            <a:r>
              <a:rPr lang="en-GB" sz="18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across manufacturers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 designs</a:t>
            </a:r>
          </a:p>
        </p:txBody>
      </p:sp>
    </p:spTree>
    <p:extLst>
      <p:ext uri="{BB962C8B-B14F-4D97-AF65-F5344CB8AC3E}">
        <p14:creationId xmlns:p14="http://schemas.microsoft.com/office/powerpoint/2010/main" val="2329886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03E21-5C08-ACA4-3C75-BD1AC5AB4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04154EE-BBE8-F20A-E747-793C33AD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4" y="156383"/>
            <a:ext cx="10731323" cy="563779"/>
          </a:xfrm>
        </p:spPr>
        <p:txBody>
          <a:bodyPr>
            <a:noAutofit/>
          </a:bodyPr>
          <a:lstStyle/>
          <a:p>
            <a:r>
              <a:rPr lang="en-GB" sz="2800" dirty="0">
                <a:sym typeface="Wingdings" pitchFamily="2" charset="2"/>
              </a:rPr>
              <a:t>Possible implications</a:t>
            </a:r>
            <a:endParaRPr lang="en-NL" sz="2800" kern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41233E-DA8A-EA5A-CB5E-38C64A650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161834"/>
              </p:ext>
            </p:extLst>
          </p:nvPr>
        </p:nvGraphicFramePr>
        <p:xfrm>
          <a:off x="1095830" y="1634065"/>
          <a:ext cx="10584541" cy="3891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2113">
                  <a:extLst>
                    <a:ext uri="{9D8B030D-6E8A-4147-A177-3AD203B41FA5}">
                      <a16:colId xmlns:a16="http://schemas.microsoft.com/office/drawing/2014/main" val="851945770"/>
                    </a:ext>
                  </a:extLst>
                </a:gridCol>
                <a:gridCol w="6792428">
                  <a:extLst>
                    <a:ext uri="{9D8B030D-6E8A-4147-A177-3AD203B41FA5}">
                      <a16:colId xmlns:a16="http://schemas.microsoft.com/office/drawing/2014/main" val="1945544393"/>
                    </a:ext>
                  </a:extLst>
                </a:gridCol>
              </a:tblGrid>
              <a:tr h="479140">
                <a:tc>
                  <a:txBody>
                    <a:bodyPr/>
                    <a:lstStyle/>
                    <a:p>
                      <a:r>
                        <a:rPr lang="en-GB" dirty="0"/>
                        <a:t>Challenge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Possible implication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4337781"/>
                  </a:ext>
                </a:extLst>
              </a:tr>
              <a:tr h="4791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dirty="0"/>
                        <a:t>1) Size of the satellite “overpass”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Will shift results to less optimistic values, but don’t fundamentally change the methodology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56532"/>
                  </a:ext>
                </a:extLst>
              </a:tr>
              <a:tr h="479140">
                <a:tc>
                  <a:txBody>
                    <a:bodyPr/>
                    <a:lstStyle/>
                    <a:p>
                      <a:r>
                        <a:rPr lang="en-GB" dirty="0"/>
                        <a:t>2) Number of satellites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914994"/>
                  </a:ext>
                </a:extLst>
              </a:tr>
              <a:tr h="803829">
                <a:tc>
                  <a:txBody>
                    <a:bodyPr/>
                    <a:lstStyle/>
                    <a:p>
                      <a:r>
                        <a:rPr lang="en-GB" dirty="0"/>
                        <a:t>3) Choice of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Avoiding risks to EO sensors will limit applicability to some bands</a:t>
                      </a:r>
                    </a:p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Purely passive bands need to be preserved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4964750"/>
                  </a:ext>
                </a:extLst>
              </a:tr>
              <a:tr h="825040">
                <a:tc>
                  <a:txBody>
                    <a:bodyPr/>
                    <a:lstStyle/>
                    <a:p>
                      <a:r>
                        <a:rPr lang="en-GB" dirty="0"/>
                        <a:t>4) Behaviour during the overpass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Need to assess the feasibility / degradation of operations</a:t>
                      </a:r>
                    </a:p>
                    <a:p>
                      <a:r>
                        <a:rPr lang="en-GB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May limit to which active systems this can be applied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7632165"/>
                  </a:ext>
                </a:extLst>
              </a:tr>
              <a:tr h="825040">
                <a:tc>
                  <a:txBody>
                    <a:bodyPr/>
                    <a:lstStyle/>
                    <a:p>
                      <a:r>
                        <a:rPr lang="en-GB" dirty="0"/>
                        <a:t>5) Issue of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How to address implementation across administrations / manufacturers?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1533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020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4C3F-A382-A427-1D05-827E3E58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25" y="156383"/>
            <a:ext cx="10735110" cy="563779"/>
          </a:xfrm>
        </p:spPr>
        <p:txBody>
          <a:bodyPr>
            <a:normAutofit/>
          </a:bodyPr>
          <a:lstStyle/>
          <a:p>
            <a:r>
              <a:rPr lang="en-NL" dirty="0"/>
              <a:t>Lessons learnt (Dynamic Frequency Selection @ 5 GHz)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AE09E-8647-E263-09B8-90FAB96CF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4"/>
            <a:ext cx="11732718" cy="1574136"/>
          </a:xfrm>
        </p:spPr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Case of </a:t>
            </a:r>
            <a:r>
              <a:rPr lang="en-GB" dirty="0">
                <a:solidFill>
                  <a:schemeClr val="accent3"/>
                </a:solidFill>
              </a:rPr>
              <a:t>d</a:t>
            </a:r>
            <a:r>
              <a:rPr lang="en-NL" dirty="0">
                <a:solidFill>
                  <a:schemeClr val="accent3"/>
                </a:solidFill>
              </a:rPr>
              <a:t>ynamic </a:t>
            </a:r>
            <a:r>
              <a:rPr lang="en-GB" dirty="0">
                <a:solidFill>
                  <a:schemeClr val="accent3"/>
                </a:solidFill>
              </a:rPr>
              <a:t>s</a:t>
            </a:r>
            <a:r>
              <a:rPr lang="en-NL" dirty="0">
                <a:solidFill>
                  <a:schemeClr val="accent3"/>
                </a:solidFill>
              </a:rPr>
              <a:t>pectrum </a:t>
            </a:r>
            <a:r>
              <a:rPr lang="en-GB" dirty="0">
                <a:solidFill>
                  <a:schemeClr val="accent3"/>
                </a:solidFill>
              </a:rPr>
              <a:t>sharing</a:t>
            </a:r>
            <a:r>
              <a:rPr lang="en-NL" dirty="0">
                <a:solidFill>
                  <a:schemeClr val="accent3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involving </a:t>
            </a:r>
            <a:r>
              <a:rPr lang="en-GB" b="1" dirty="0">
                <a:solidFill>
                  <a:schemeClr val="accent3"/>
                </a:solidFill>
              </a:rPr>
              <a:t>multiple manufacturers / administrations</a:t>
            </a:r>
            <a:r>
              <a:rPr lang="en-NL" dirty="0">
                <a:solidFill>
                  <a:schemeClr val="bg1"/>
                </a:solidFill>
              </a:rPr>
              <a:t>:</a:t>
            </a:r>
          </a:p>
          <a:p>
            <a:r>
              <a:rPr lang="en-NL" dirty="0">
                <a:solidFill>
                  <a:schemeClr val="bg1"/>
                </a:solidFill>
              </a:rPr>
              <a:t>WRC-03 decided that future Wi-Fi systems would share the spectrum with incumbent, including weather radars.</a:t>
            </a:r>
          </a:p>
          <a:p>
            <a:r>
              <a:rPr lang="en-NL" dirty="0">
                <a:solidFill>
                  <a:schemeClr val="bg1"/>
                </a:solidFill>
              </a:rPr>
              <a:t>Key to coexistence was the DFS (</a:t>
            </a:r>
            <a:r>
              <a:rPr lang="en-NL" b="1" dirty="0">
                <a:solidFill>
                  <a:schemeClr val="accent3"/>
                </a:solidFill>
              </a:rPr>
              <a:t>Dynamic Frequency Selection</a:t>
            </a:r>
            <a:r>
              <a:rPr lang="en-NL" dirty="0">
                <a:solidFill>
                  <a:schemeClr val="bg1"/>
                </a:solidFill>
              </a:rPr>
              <a:t>): a Listen-Before-Talk technology.</a:t>
            </a:r>
          </a:p>
        </p:txBody>
      </p:sp>
      <p:pic>
        <p:nvPicPr>
          <p:cNvPr id="5" name="Picture 4" descr="A group of maps of different countries/regions&#10;&#10;Description automatically generated">
            <a:extLst>
              <a:ext uri="{FF2B5EF4-FFF2-40B4-BE49-F238E27FC236}">
                <a16:creationId xmlns:a16="http://schemas.microsoft.com/office/drawing/2014/main" id="{5E101E3D-3B2A-FEBF-AF29-E682AC2E0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31" y="2098132"/>
            <a:ext cx="6138698" cy="32493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7BED9A-3006-023A-F17E-90E368EE7F51}"/>
              </a:ext>
            </a:extLst>
          </p:cNvPr>
          <p:cNvSpPr txBox="1"/>
          <p:nvPr/>
        </p:nvSpPr>
        <p:spPr>
          <a:xfrm>
            <a:off x="8857129" y="2827432"/>
            <a:ext cx="1372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chemeClr val="bg1"/>
                </a:solidFill>
              </a:rPr>
              <a:t>Tristan, 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E9F69-38CD-0A79-E288-A9CFE4C61916}"/>
              </a:ext>
            </a:extLst>
          </p:cNvPr>
          <p:cNvSpPr txBox="1"/>
          <p:nvPr/>
        </p:nvSpPr>
        <p:spPr>
          <a:xfrm>
            <a:off x="356525" y="5347451"/>
            <a:ext cx="1059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NL" sz="1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practice, </a:t>
            </a:r>
            <a:r>
              <a:rPr lang="en-GB" sz="1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were </a:t>
            </a:r>
            <a:r>
              <a:rPr lang="en-NL" sz="1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difficulties</a:t>
            </a:r>
            <a:r>
              <a:rPr lang="en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weather radar signals &amp; acquisition schemes vary; imperfect DFS certification tests; DFS deliberately turned off.</a:t>
            </a:r>
          </a:p>
          <a:p>
            <a:r>
              <a:rPr lang="en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2017, </a:t>
            </a:r>
            <a:r>
              <a:rPr lang="en-NL" sz="1800" u="sng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83%</a:t>
            </a:r>
            <a:r>
              <a:rPr lang="en-NL" sz="1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European C-band weather radars are affected by RFI!</a:t>
            </a:r>
          </a:p>
        </p:txBody>
      </p:sp>
    </p:spTree>
    <p:extLst>
      <p:ext uri="{BB962C8B-B14F-4D97-AF65-F5344CB8AC3E}">
        <p14:creationId xmlns:p14="http://schemas.microsoft.com/office/powerpoint/2010/main" val="2961866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8027-B2F7-E4D8-97EB-3EA5252C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SFCG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7D89-A2EA-C278-62AB-8061B414C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Space Frequency Coordination Group (SFCG) is a group where space agencies worldwide discuss various topics related to frequency management.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Dynamic active-passive coexistence was discussed at the last SFCG meeting (June 2025).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group agreed to create an </a:t>
            </a:r>
            <a:r>
              <a:rPr lang="en-GB" dirty="0">
                <a:solidFill>
                  <a:srgbClr val="FFC000"/>
                </a:solidFill>
              </a:rPr>
              <a:t>Action Item on this topic to gather information / views</a:t>
            </a:r>
            <a:r>
              <a:rPr lang="en-GB" dirty="0">
                <a:solidFill>
                  <a:schemeClr val="bg1"/>
                </a:solidFill>
              </a:rPr>
              <a:t> and, if relevant, discuss potential actions.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Next SFCG meeting will take place in July 2026.</a:t>
            </a:r>
          </a:p>
        </p:txBody>
      </p:sp>
    </p:spTree>
    <p:extLst>
      <p:ext uri="{BB962C8B-B14F-4D97-AF65-F5344CB8AC3E}">
        <p14:creationId xmlns:p14="http://schemas.microsoft.com/office/powerpoint/2010/main" val="1488830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BC8A-4E45-D8E2-91DB-B7B2E022B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12841-68EE-C832-BDFC-EC12F3818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0" y="881161"/>
            <a:ext cx="11972999" cy="5486143"/>
          </a:xfrm>
        </p:spPr>
        <p:txBody>
          <a:bodyPr/>
          <a:lstStyle/>
          <a:p>
            <a:r>
              <a:rPr lang="en-GB" sz="1700" dirty="0">
                <a:solidFill>
                  <a:schemeClr val="bg1"/>
                </a:solidFill>
              </a:rPr>
              <a:t>Spectrum should be used </a:t>
            </a:r>
            <a:r>
              <a:rPr lang="en-GB" sz="1700" b="1" dirty="0">
                <a:solidFill>
                  <a:srgbClr val="FFC000"/>
                </a:solidFill>
              </a:rPr>
              <a:t>more efficiently </a:t>
            </a:r>
            <a:r>
              <a:rPr lang="en-GB" sz="1700" dirty="0">
                <a:solidFill>
                  <a:schemeClr val="bg1"/>
                </a:solidFill>
              </a:rPr>
              <a:t>&amp;</a:t>
            </a:r>
            <a:r>
              <a:rPr lang="en-GB" sz="1700" b="1" dirty="0">
                <a:solidFill>
                  <a:srgbClr val="FFC000"/>
                </a:solidFill>
              </a:rPr>
              <a:t> with fewer RFI</a:t>
            </a:r>
          </a:p>
          <a:p>
            <a:endParaRPr lang="en-GB" sz="1700" b="1" dirty="0">
              <a:solidFill>
                <a:srgbClr val="FFC000"/>
              </a:solidFill>
            </a:endParaRPr>
          </a:p>
          <a:p>
            <a:r>
              <a:rPr lang="en-GB" sz="1700" dirty="0">
                <a:solidFill>
                  <a:schemeClr val="bg1"/>
                </a:solidFill>
              </a:rPr>
              <a:t>Regarding coexistence with passive EO sensors, some </a:t>
            </a:r>
            <a:r>
              <a:rPr lang="en-GB" sz="1700" b="1" dirty="0">
                <a:solidFill>
                  <a:srgbClr val="FFC000"/>
                </a:solidFill>
              </a:rPr>
              <a:t>challenging aspects</a:t>
            </a:r>
            <a:r>
              <a:rPr lang="en-GB" sz="1700" dirty="0">
                <a:solidFill>
                  <a:schemeClr val="bg1"/>
                </a:solidFill>
              </a:rPr>
              <a:t> may need to be addressed further:</a:t>
            </a:r>
          </a:p>
          <a:p>
            <a:r>
              <a:rPr lang="en-GB" sz="1700" b="1" dirty="0">
                <a:solidFill>
                  <a:srgbClr val="FFC000"/>
                </a:solidFill>
                <a:sym typeface="Wingdings" pitchFamily="2" charset="2"/>
              </a:rPr>
              <a:t>	For the s</a:t>
            </a:r>
            <a:r>
              <a:rPr lang="en-NL" sz="1700" b="1" dirty="0">
                <a:solidFill>
                  <a:srgbClr val="FFC000"/>
                </a:solidFill>
                <a:sym typeface="Wingdings" pitchFamily="2" charset="2"/>
              </a:rPr>
              <a:t>atellite overpasses</a:t>
            </a:r>
            <a:r>
              <a:rPr lang="en-NL" sz="1700" b="1" dirty="0">
                <a:solidFill>
                  <a:srgbClr val="FFC000"/>
                </a:solidFill>
              </a:rPr>
              <a:t>:</a:t>
            </a:r>
          </a:p>
          <a:p>
            <a:r>
              <a:rPr lang="en-GB" sz="1700" dirty="0">
                <a:solidFill>
                  <a:schemeClr val="bg1"/>
                </a:solidFill>
                <a:sym typeface="Wingdings" pitchFamily="2" charset="2"/>
              </a:rPr>
              <a:t>		Need to enlarge the area affected by the overpass of the satellite; </a:t>
            </a:r>
            <a:r>
              <a:rPr lang="en-GB" sz="1700" u="sng" dirty="0">
                <a:solidFill>
                  <a:schemeClr val="bg1"/>
                </a:solidFill>
                <a:sym typeface="Wingdings" pitchFamily="2" charset="2"/>
              </a:rPr>
              <a:t>not just the 3 dB footprint</a:t>
            </a:r>
          </a:p>
          <a:p>
            <a:r>
              <a:rPr lang="en-GB" sz="1700" dirty="0">
                <a:solidFill>
                  <a:schemeClr val="bg1"/>
                </a:solidFill>
              </a:rPr>
              <a:t>		</a:t>
            </a:r>
            <a:r>
              <a:rPr lang="en-NL" sz="1700" dirty="0">
                <a:solidFill>
                  <a:schemeClr val="bg1"/>
                </a:solidFill>
              </a:rPr>
              <a:t>Need </a:t>
            </a:r>
            <a:r>
              <a:rPr lang="en-GB" sz="1700" dirty="0">
                <a:solidFill>
                  <a:schemeClr val="bg1"/>
                </a:solidFill>
              </a:rPr>
              <a:t>to account for </a:t>
            </a:r>
            <a:r>
              <a:rPr lang="en-GB" sz="1700" u="sng" dirty="0">
                <a:solidFill>
                  <a:schemeClr val="bg1"/>
                </a:solidFill>
              </a:rPr>
              <a:t>realistic occurrence of overpasses</a:t>
            </a:r>
            <a:r>
              <a:rPr lang="en-GB" sz="1700" dirty="0">
                <a:solidFill>
                  <a:schemeClr val="bg1"/>
                </a:solidFill>
              </a:rPr>
              <a:t>, based on the number of current/foreseen satellites</a:t>
            </a:r>
          </a:p>
          <a:p>
            <a:r>
              <a:rPr lang="en-GB" sz="1700" dirty="0">
                <a:solidFill>
                  <a:schemeClr val="bg1"/>
                </a:solidFill>
                <a:sym typeface="Wingdings" pitchFamily="2" charset="2"/>
              </a:rPr>
              <a:t>		Need to investigate what happens to the active systems during the overpasses: </a:t>
            </a:r>
            <a:r>
              <a:rPr lang="en-GB" sz="1700" u="sng" dirty="0">
                <a:solidFill>
                  <a:schemeClr val="bg1"/>
                </a:solidFill>
                <a:sym typeface="Wingdings" pitchFamily="2" charset="2"/>
              </a:rPr>
              <a:t>e.g., is turning off feasible?</a:t>
            </a:r>
            <a:endParaRPr lang="en-GB" sz="17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GB" sz="1700" b="1" dirty="0">
                <a:solidFill>
                  <a:srgbClr val="FFC000"/>
                </a:solidFill>
              </a:rPr>
              <a:t>	For the f</a:t>
            </a:r>
            <a:r>
              <a:rPr lang="en-NL" sz="1700" b="1" dirty="0">
                <a:solidFill>
                  <a:srgbClr val="FFC000"/>
                </a:solidFill>
              </a:rPr>
              <a:t>requency:</a:t>
            </a:r>
          </a:p>
          <a:p>
            <a:r>
              <a:rPr lang="en-GB" sz="1700" dirty="0">
                <a:solidFill>
                  <a:schemeClr val="bg1"/>
                </a:solidFill>
              </a:rPr>
              <a:t>		</a:t>
            </a:r>
            <a:r>
              <a:rPr lang="en-GB" sz="1700" u="sng" dirty="0">
                <a:solidFill>
                  <a:schemeClr val="bg1"/>
                </a:solidFill>
              </a:rPr>
              <a:t>C</a:t>
            </a:r>
            <a:r>
              <a:rPr lang="en-NL" sz="1700" u="sng" dirty="0">
                <a:solidFill>
                  <a:schemeClr val="bg1"/>
                </a:solidFill>
              </a:rPr>
              <a:t>annot be done in bands where all emissions are prohibited </a:t>
            </a:r>
            <a:r>
              <a:rPr lang="en-NL" sz="1700" dirty="0">
                <a:solidFill>
                  <a:schemeClr val="bg1"/>
                </a:solidFill>
              </a:rPr>
              <a:t>(see RR No. 5.340)</a:t>
            </a:r>
          </a:p>
          <a:p>
            <a:r>
              <a:rPr lang="en-GB" sz="1700" dirty="0">
                <a:solidFill>
                  <a:schemeClr val="bg1"/>
                </a:solidFill>
              </a:rPr>
              <a:t>		Should </a:t>
            </a:r>
            <a:r>
              <a:rPr lang="en-GB" sz="1700" u="sng" dirty="0">
                <a:solidFill>
                  <a:schemeClr val="bg1"/>
                </a:solidFill>
              </a:rPr>
              <a:t>target</a:t>
            </a:r>
            <a:r>
              <a:rPr lang="en-NL" sz="1700" u="sng" dirty="0">
                <a:solidFill>
                  <a:schemeClr val="bg1"/>
                </a:solidFill>
              </a:rPr>
              <a:t> bands with existing sharing issues</a:t>
            </a:r>
            <a:endParaRPr lang="en-GB" sz="1700" dirty="0">
              <a:solidFill>
                <a:schemeClr val="bg1"/>
              </a:solidFill>
            </a:endParaRPr>
          </a:p>
          <a:p>
            <a:r>
              <a:rPr lang="en-GB" sz="1700" dirty="0">
                <a:solidFill>
                  <a:schemeClr val="bg1"/>
                </a:solidFill>
                <a:sym typeface="Wingdings" pitchFamily="2" charset="2"/>
              </a:rPr>
              <a:t>	</a:t>
            </a:r>
            <a:r>
              <a:rPr lang="en-GB" sz="1700" b="1" dirty="0">
                <a:solidFill>
                  <a:srgbClr val="FFC000"/>
                </a:solidFill>
                <a:sym typeface="Wingdings" pitchFamily="2" charset="2"/>
              </a:rPr>
              <a:t>For the scale</a:t>
            </a:r>
            <a:r>
              <a:rPr lang="en-GB" sz="1700" b="1" dirty="0">
                <a:solidFill>
                  <a:schemeClr val="accent3"/>
                </a:solidFill>
                <a:sym typeface="Wingdings" pitchFamily="2" charset="2"/>
              </a:rPr>
              <a:t>:</a:t>
            </a:r>
            <a:endParaRPr lang="en-NL" sz="17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GB" sz="1700" dirty="0">
                <a:solidFill>
                  <a:schemeClr val="bg1"/>
                </a:solidFill>
                <a:sym typeface="Wingdings" pitchFamily="2" charset="2"/>
              </a:rPr>
              <a:t>		Multiple administrations/companies involved  plan</a:t>
            </a:r>
            <a:r>
              <a:rPr lang="en-NL" sz="17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GB" sz="1700" dirty="0">
                <a:solidFill>
                  <a:schemeClr val="bg1"/>
                </a:solidFill>
                <a:sym typeface="Wingdings" pitchFamily="2" charset="2"/>
              </a:rPr>
              <a:t>for</a:t>
            </a:r>
            <a:r>
              <a:rPr lang="en-NL" sz="17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GB" sz="1700" u="sng" dirty="0">
                <a:solidFill>
                  <a:schemeClr val="bg1"/>
                </a:solidFill>
                <a:sym typeface="Wingdings" pitchFamily="2" charset="2"/>
              </a:rPr>
              <a:t>standardization, testing, </a:t>
            </a:r>
            <a:r>
              <a:rPr lang="en-NL" sz="1700" u="sng" dirty="0">
                <a:solidFill>
                  <a:schemeClr val="bg1"/>
                </a:solidFill>
                <a:sym typeface="Wingdings" pitchFamily="2" charset="2"/>
              </a:rPr>
              <a:t>monitoring and enforcement</a:t>
            </a:r>
            <a:endParaRPr lang="en-GB" sz="1700" u="sng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GB" sz="1700" dirty="0">
                <a:solidFill>
                  <a:schemeClr val="bg1"/>
                </a:solidFill>
                <a:sym typeface="Wingdings" pitchFamily="2" charset="2"/>
              </a:rPr>
              <a:t>		Need </a:t>
            </a:r>
            <a:r>
              <a:rPr lang="en-NL" sz="1700" dirty="0">
                <a:solidFill>
                  <a:schemeClr val="bg1"/>
                </a:solidFill>
                <a:sym typeface="Wingdings" pitchFamily="2" charset="2"/>
              </a:rPr>
              <a:t>to </a:t>
            </a:r>
            <a:r>
              <a:rPr lang="en-NL" sz="1700" u="sng" dirty="0">
                <a:solidFill>
                  <a:schemeClr val="bg1"/>
                </a:solidFill>
                <a:sym typeface="Wingdings" pitchFamily="2" charset="2"/>
              </a:rPr>
              <a:t>avoid the experience of DFS </a:t>
            </a:r>
            <a:r>
              <a:rPr lang="en-NL" sz="1700" dirty="0">
                <a:solidFill>
                  <a:schemeClr val="bg1"/>
                </a:solidFill>
                <a:sym typeface="Wingdings" pitchFamily="2" charset="2"/>
              </a:rPr>
              <a:t>(Dyn. Freq. Selection) at 5 GHz</a:t>
            </a:r>
            <a:endParaRPr lang="en-GB" sz="17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GB" sz="17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NL" sz="1700" b="1" dirty="0">
                <a:solidFill>
                  <a:srgbClr val="FFC000"/>
                </a:solidFill>
                <a:sym typeface="Wingdings" pitchFamily="2" charset="2"/>
              </a:rPr>
              <a:t>Spectrum sharing is a one-way street </a:t>
            </a:r>
            <a:r>
              <a:rPr lang="en-NL" sz="1700" dirty="0">
                <a:solidFill>
                  <a:schemeClr val="bg1"/>
                </a:solidFill>
                <a:sym typeface="Wingdings" pitchFamily="2" charset="2"/>
              </a:rPr>
              <a:t> once a system is deployed, not reasonable to recall it</a:t>
            </a:r>
            <a:endParaRPr lang="en-GB" sz="1700" b="1" dirty="0">
              <a:solidFill>
                <a:srgbClr val="FFC000"/>
              </a:solidFill>
            </a:endParaRPr>
          </a:p>
          <a:p>
            <a:endParaRPr lang="en-GB" sz="17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NL" sz="1700" dirty="0">
              <a:solidFill>
                <a:schemeClr val="bg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8118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D5A28-3988-8E5C-6299-DB43866E2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35377-204C-CCB3-36BF-D7357F17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751099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D1CFF4-F6D3-E84E-B70D-744BDFE8D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"/>
            <a:ext cx="12274826" cy="6903894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9A869DE4-61A9-AA40-855E-FBB44DB500B4}"/>
              </a:ext>
            </a:extLst>
          </p:cNvPr>
          <p:cNvSpPr/>
          <p:nvPr/>
        </p:nvSpPr>
        <p:spPr>
          <a:xfrm>
            <a:off x="0" y="-346"/>
            <a:ext cx="12274826" cy="6903894"/>
          </a:xfrm>
          <a:prstGeom prst="rect">
            <a:avLst/>
          </a:prstGeom>
          <a:solidFill>
            <a:srgbClr val="001B3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BCB8EEC8-A8F8-C840-AC21-81AAF35ED79A}"/>
              </a:ext>
            </a:extLst>
          </p:cNvPr>
          <p:cNvSpPr txBox="1">
            <a:spLocks/>
          </p:cNvSpPr>
          <p:nvPr/>
        </p:nvSpPr>
        <p:spPr>
          <a:xfrm>
            <a:off x="135411" y="1424743"/>
            <a:ext cx="11921177" cy="2868962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you!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  <a:hlinkClick r:id="rId4"/>
              </a:rPr>
              <a:t>Yan.Soldo@esa.int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98DB"/>
              </a:buClr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9C01A-2E3C-FD45-A710-062480F7D5B7}"/>
              </a:ext>
            </a:extLst>
          </p:cNvPr>
          <p:cNvSpPr txBox="1"/>
          <p:nvPr/>
        </p:nvSpPr>
        <p:spPr>
          <a:xfrm>
            <a:off x="110717" y="6251287"/>
            <a:ext cx="461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CA21E42-6DA5-4177-BFC5-C54DB0457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382C22-608F-47BD-9354-110A82FCB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3631586-EFD5-4C91-A73C-AE620BBCDE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700" y="643890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2FC1-5DBC-07F0-49C5-8675739F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Increasing spectrum needs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30B8E-1EAC-A194-4412-5CC2C3BFF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2"/>
            <a:ext cx="11732718" cy="5402067"/>
          </a:xfrm>
        </p:spPr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Many services are planning to use spectrum more intensively.</a:t>
            </a: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  <a:highlight>
                <a:srgbClr val="FF0000"/>
              </a:highlight>
              <a:sym typeface="Wingdings" pitchFamily="2" charset="2"/>
            </a:endParaRPr>
          </a:p>
          <a:p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5" name="Picture 4" descr="A graph of red bars&#10;&#10;Description automatically generated">
            <a:extLst>
              <a:ext uri="{FF2B5EF4-FFF2-40B4-BE49-F238E27FC236}">
                <a16:creationId xmlns:a16="http://schemas.microsoft.com/office/drawing/2014/main" id="{B447B668-CAB7-5415-8885-C42C6AFDD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97" y="1573263"/>
            <a:ext cx="2745522" cy="4019923"/>
          </a:xfrm>
          <a:prstGeom prst="rect">
            <a:avLst/>
          </a:prstGeom>
        </p:spPr>
      </p:pic>
      <p:pic>
        <p:nvPicPr>
          <p:cNvPr id="1026" name="Picture 2" descr="Chart: Global 5G Adoption to Hit One Billion in 2022 | Statista">
            <a:extLst>
              <a:ext uri="{FF2B5EF4-FFF2-40B4-BE49-F238E27FC236}">
                <a16:creationId xmlns:a16="http://schemas.microsoft.com/office/drawing/2014/main" id="{F417E4E6-10EA-B1B4-0705-17DED7AA0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31" y="2138763"/>
            <a:ext cx="3179569" cy="31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94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1C595-58AB-3EF0-6433-D087CD263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5C0B5-45FD-5194-93E4-EF69FBF8E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Increasing spectrum needs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7CAF-83D6-F9E6-4CE4-DCD38AA09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3"/>
            <a:ext cx="11732718" cy="52322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Same goes for Earth Observation satellites: </a:t>
            </a:r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</a:endParaRPr>
          </a:p>
          <a:p>
            <a:endParaRPr lang="en-NL" dirty="0">
              <a:solidFill>
                <a:schemeClr val="bg1"/>
              </a:solidFill>
              <a:highlight>
                <a:srgbClr val="FF0000"/>
              </a:highlight>
              <a:sym typeface="Wingdings" pitchFamily="2" charset="2"/>
            </a:endParaRPr>
          </a:p>
          <a:p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screenshot, design, rectangle&#10;&#10;Description automatically generated">
            <a:extLst>
              <a:ext uri="{FF2B5EF4-FFF2-40B4-BE49-F238E27FC236}">
                <a16:creationId xmlns:a16="http://schemas.microsoft.com/office/drawing/2014/main" id="{3AA9A6CF-F86D-CAF7-6686-35B1A6539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" r="1386"/>
          <a:stretch/>
        </p:blipFill>
        <p:spPr>
          <a:xfrm>
            <a:off x="999776" y="2589088"/>
            <a:ext cx="4259691" cy="21003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4389DB-3F1A-087F-42A2-BD25DD5F75CD}"/>
              </a:ext>
            </a:extLst>
          </p:cNvPr>
          <p:cNvSpPr txBox="1"/>
          <p:nvPr/>
        </p:nvSpPr>
        <p:spPr>
          <a:xfrm>
            <a:off x="999777" y="2170391"/>
            <a:ext cx="425969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L" sz="1400" dirty="0"/>
              <a:t>Number of bands targeted by ESA sensors</a:t>
            </a:r>
          </a:p>
          <a:p>
            <a:pPr algn="ctr"/>
            <a:r>
              <a:rPr lang="en-NL" sz="1400" dirty="0"/>
              <a:t>(between </a:t>
            </a:r>
            <a:r>
              <a:rPr lang="en-NL" sz="1400" dirty="0">
                <a:solidFill>
                  <a:schemeClr val="accent3"/>
                </a:solidFill>
              </a:rPr>
              <a:t>0.4 </a:t>
            </a:r>
            <a:r>
              <a:rPr lang="en-NL" sz="1400" dirty="0"/>
              <a:t>and</a:t>
            </a:r>
            <a:r>
              <a:rPr lang="en-NL" sz="1400" dirty="0">
                <a:solidFill>
                  <a:schemeClr val="accent3"/>
                </a:solidFill>
              </a:rPr>
              <a:t> 700 GHz</a:t>
            </a:r>
            <a:r>
              <a:rPr lang="en-NL" sz="1400" dirty="0"/>
              <a:t>)</a:t>
            </a:r>
          </a:p>
        </p:txBody>
      </p:sp>
      <p:pic>
        <p:nvPicPr>
          <p:cNvPr id="4" name="Picture 3" descr="A graph with a line and dots&#10;&#10;AI-generated content may be incorrect.">
            <a:extLst>
              <a:ext uri="{FF2B5EF4-FFF2-40B4-BE49-F238E27FC236}">
                <a16:creationId xmlns:a16="http://schemas.microsoft.com/office/drawing/2014/main" id="{9702BFA0-312B-9C35-AFD6-B10FC52B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497" y="1999516"/>
            <a:ext cx="5733415" cy="330454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87B3AB-C378-6C17-27C7-1CE6498EA619}"/>
              </a:ext>
            </a:extLst>
          </p:cNvPr>
          <p:cNvSpPr txBox="1">
            <a:spLocks/>
          </p:cNvSpPr>
          <p:nvPr/>
        </p:nvSpPr>
        <p:spPr bwMode="auto">
          <a:xfrm>
            <a:off x="1622252" y="1624456"/>
            <a:ext cx="3014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974" indent="-34197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5856" indent="-349891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2727" indent="-49079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1999599" indent="-63170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96471" indent="-77260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0405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6pPr>
            <a:lvl7pPr marL="3926370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7pPr>
            <a:lvl8pPr marL="4382336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8pPr>
            <a:lvl9pPr marL="4838301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kern="0" dirty="0">
                <a:solidFill>
                  <a:schemeClr val="bg1"/>
                </a:solidFill>
              </a:rPr>
              <a:t>MW sensors</a:t>
            </a:r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  <a:highlight>
                <a:srgbClr val="FF0000"/>
              </a:highlight>
              <a:sym typeface="Wingdings" pitchFamily="2" charset="2"/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255E96-D75B-6D71-F704-2F245A863C17}"/>
              </a:ext>
            </a:extLst>
          </p:cNvPr>
          <p:cNvSpPr txBox="1">
            <a:spLocks/>
          </p:cNvSpPr>
          <p:nvPr/>
        </p:nvSpPr>
        <p:spPr bwMode="auto">
          <a:xfrm>
            <a:off x="7089568" y="1405413"/>
            <a:ext cx="31952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974" indent="-34197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5856" indent="-349891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2727" indent="-49079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1999599" indent="-63170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96471" indent="-77260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0405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6pPr>
            <a:lvl7pPr marL="3926370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7pPr>
            <a:lvl8pPr marL="4382336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8pPr>
            <a:lvl9pPr marL="4838301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GB" kern="0" dirty="0">
                <a:solidFill>
                  <a:schemeClr val="bg1"/>
                </a:solidFill>
              </a:rPr>
              <a:t>Payload data downlinks</a:t>
            </a:r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  <a:p>
            <a:pPr algn="ctr"/>
            <a:endParaRPr lang="en-NL" kern="0" dirty="0">
              <a:solidFill>
                <a:schemeClr val="bg1"/>
              </a:solidFill>
              <a:highlight>
                <a:srgbClr val="FF0000"/>
              </a:highlight>
              <a:sym typeface="Wingdings" pitchFamily="2" charset="2"/>
            </a:endParaRPr>
          </a:p>
          <a:p>
            <a:pPr algn="ctr"/>
            <a:endParaRPr lang="en-NL" kern="0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D686A1-D45C-1DB7-D839-51695D403B9A}"/>
              </a:ext>
            </a:extLst>
          </p:cNvPr>
          <p:cNvSpPr txBox="1">
            <a:spLocks/>
          </p:cNvSpPr>
          <p:nvPr/>
        </p:nvSpPr>
        <p:spPr bwMode="auto">
          <a:xfrm>
            <a:off x="332556" y="5624444"/>
            <a:ext cx="9175225" cy="7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974" indent="-34197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5856" indent="-349891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2727" indent="-49079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1999599" indent="-63170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96471" indent="-77260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0405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6pPr>
            <a:lvl7pPr marL="3926370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7pPr>
            <a:lvl8pPr marL="4382336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8pPr>
            <a:lvl9pPr marL="4838301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700" b="1" kern="0" dirty="0">
                <a:solidFill>
                  <a:schemeClr val="accent3"/>
                </a:solidFill>
              </a:rPr>
              <a:t>Good to increase efficiency in spectrum use</a:t>
            </a:r>
            <a:endParaRPr lang="en-NL" sz="1700" b="1" kern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17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2FC1-5DBC-07F0-49C5-8675739F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Regulations</a:t>
            </a:r>
            <a:r>
              <a:rPr lang="en-GB" dirty="0"/>
              <a:t> for EO passive sensors</a:t>
            </a:r>
            <a:endParaRPr lang="en-NL" dirty="0"/>
          </a:p>
        </p:txBody>
      </p:sp>
      <p:pic>
        <p:nvPicPr>
          <p:cNvPr id="7" name="Picture 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1B9E3C7C-24D4-EE28-87CD-26533D93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55" y="2244425"/>
            <a:ext cx="6831641" cy="236915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59B281-F970-FEC0-EBE3-C697A7D08194}"/>
              </a:ext>
            </a:extLst>
          </p:cNvPr>
          <p:cNvCxnSpPr>
            <a:cxnSpLocks/>
          </p:cNvCxnSpPr>
          <p:nvPr/>
        </p:nvCxnSpPr>
        <p:spPr>
          <a:xfrm flipV="1">
            <a:off x="3795109" y="2910374"/>
            <a:ext cx="3134351" cy="683311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3EB798-82C3-E880-9737-8D1CC5B23342}"/>
              </a:ext>
            </a:extLst>
          </p:cNvPr>
          <p:cNvCxnSpPr>
            <a:cxnSpLocks/>
          </p:cNvCxnSpPr>
          <p:nvPr/>
        </p:nvCxnSpPr>
        <p:spPr>
          <a:xfrm flipV="1">
            <a:off x="3718167" y="4096923"/>
            <a:ext cx="3211293" cy="20094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FC7A8CD-6BBB-9443-6B64-0C5C71374C1D}"/>
              </a:ext>
            </a:extLst>
          </p:cNvPr>
          <p:cNvSpPr/>
          <p:nvPr/>
        </p:nvSpPr>
        <p:spPr>
          <a:xfrm>
            <a:off x="7113802" y="2244425"/>
            <a:ext cx="2992146" cy="266229"/>
          </a:xfrm>
          <a:prstGeom prst="rect">
            <a:avLst/>
          </a:prstGeom>
          <a:solidFill>
            <a:srgbClr val="FFFF00">
              <a:alpha val="478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E3E2AB-7917-555B-E4F5-0F7E173F5A1E}"/>
              </a:ext>
            </a:extLst>
          </p:cNvPr>
          <p:cNvSpPr/>
          <p:nvPr/>
        </p:nvSpPr>
        <p:spPr>
          <a:xfrm>
            <a:off x="7141862" y="3716617"/>
            <a:ext cx="2992146" cy="266229"/>
          </a:xfrm>
          <a:prstGeom prst="rect">
            <a:avLst/>
          </a:prstGeom>
          <a:solidFill>
            <a:srgbClr val="FFFF00">
              <a:alpha val="478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D1A41F-C706-9B3F-0AD1-A2D606DDD6AB}"/>
              </a:ext>
            </a:extLst>
          </p:cNvPr>
          <p:cNvSpPr/>
          <p:nvPr/>
        </p:nvSpPr>
        <p:spPr>
          <a:xfrm>
            <a:off x="7099866" y="2473745"/>
            <a:ext cx="527635" cy="266229"/>
          </a:xfrm>
          <a:prstGeom prst="rect">
            <a:avLst/>
          </a:prstGeom>
          <a:solidFill>
            <a:schemeClr val="accent3">
              <a:alpha val="4787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C9A635-F469-DF94-5290-8D6CD44FDF19}"/>
              </a:ext>
            </a:extLst>
          </p:cNvPr>
          <p:cNvSpPr/>
          <p:nvPr/>
        </p:nvSpPr>
        <p:spPr>
          <a:xfrm>
            <a:off x="7096563" y="2667153"/>
            <a:ext cx="2295943" cy="266229"/>
          </a:xfrm>
          <a:prstGeom prst="rect">
            <a:avLst/>
          </a:prstGeom>
          <a:solidFill>
            <a:schemeClr val="accent3">
              <a:alpha val="4787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3636B2-F007-A356-65C4-A80AB53A7651}"/>
              </a:ext>
            </a:extLst>
          </p:cNvPr>
          <p:cNvSpPr/>
          <p:nvPr/>
        </p:nvSpPr>
        <p:spPr>
          <a:xfrm>
            <a:off x="7113802" y="3276803"/>
            <a:ext cx="939001" cy="266229"/>
          </a:xfrm>
          <a:prstGeom prst="rect">
            <a:avLst/>
          </a:prstGeom>
          <a:solidFill>
            <a:schemeClr val="accent3">
              <a:alpha val="4787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30B8E-1EAC-A194-4412-5CC2C3BFF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425" y="2057401"/>
            <a:ext cx="4681030" cy="2583826"/>
          </a:xfrm>
        </p:spPr>
        <p:txBody>
          <a:bodyPr/>
          <a:lstStyle/>
          <a:p>
            <a:r>
              <a:rPr lang="en-NL" sz="1700" dirty="0">
                <a:solidFill>
                  <a:schemeClr val="bg1"/>
                </a:solidFill>
              </a:rPr>
              <a:t>Radiometers operate within the “Earth Exploration-Satellite Service (passive)”</a:t>
            </a:r>
            <a:endParaRPr lang="en-GB" sz="1700" dirty="0">
              <a:solidFill>
                <a:schemeClr val="bg1"/>
              </a:solidFill>
            </a:endParaRPr>
          </a:p>
          <a:p>
            <a:endParaRPr lang="en-NL" sz="1700" dirty="0">
              <a:solidFill>
                <a:schemeClr val="bg1"/>
              </a:solidFill>
            </a:endParaRPr>
          </a:p>
          <a:p>
            <a:r>
              <a:rPr lang="en-NL" sz="1700" dirty="0">
                <a:solidFill>
                  <a:schemeClr val="bg1"/>
                </a:solidFill>
              </a:rPr>
              <a:t>Two types of allocations: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L" sz="17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Shared with active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NL" sz="17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Shared with passive services </a:t>
            </a:r>
          </a:p>
          <a:p>
            <a:pPr marL="0" indent="0"/>
            <a:r>
              <a:rPr lang="en-NL" sz="17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(all emissions prohibited)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349E7C-8562-9300-1809-0E4AF80DA736}"/>
              </a:ext>
            </a:extLst>
          </p:cNvPr>
          <p:cNvSpPr txBox="1">
            <a:spLocks/>
          </p:cNvSpPr>
          <p:nvPr/>
        </p:nvSpPr>
        <p:spPr bwMode="auto">
          <a:xfrm>
            <a:off x="303981" y="5455038"/>
            <a:ext cx="9175225" cy="7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1974" indent="-34197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5856" indent="-349891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2727" indent="-490796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1999599" indent="-63170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96471" indent="-77260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795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0405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6pPr>
            <a:lvl7pPr marL="3926370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7pPr>
            <a:lvl8pPr marL="4382336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8pPr>
            <a:lvl9pPr marL="4838301" indent="-41796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96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700" b="1" kern="0" dirty="0">
                <a:solidFill>
                  <a:schemeClr val="accent3"/>
                </a:solidFill>
              </a:rPr>
              <a:t>Active/passive coexistence is already in place in several bands.</a:t>
            </a:r>
            <a:endParaRPr lang="en-NL" sz="1700" b="1" kern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32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2FC1-5DBC-07F0-49C5-8675739F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Examples of </a:t>
            </a:r>
            <a:r>
              <a:rPr lang="en-GB" dirty="0"/>
              <a:t>active-</a:t>
            </a:r>
            <a:r>
              <a:rPr lang="en-NL" dirty="0"/>
              <a:t>passive</a:t>
            </a:r>
            <a:r>
              <a:rPr lang="en-GB" dirty="0"/>
              <a:t> </a:t>
            </a:r>
            <a:r>
              <a:rPr lang="en-NL" dirty="0"/>
              <a:t>coexistence</a:t>
            </a: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636E2094-46AF-23D2-0606-0704AAE2C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30" y="1279168"/>
            <a:ext cx="4300000" cy="2917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648928-348A-A87A-6316-82BF806513DF}"/>
              </a:ext>
            </a:extLst>
          </p:cNvPr>
          <p:cNvSpPr txBox="1"/>
          <p:nvPr/>
        </p:nvSpPr>
        <p:spPr>
          <a:xfrm>
            <a:off x="1501793" y="904053"/>
            <a:ext cx="3514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6.425-7.25 GHz (Maeda et al., 2011)</a:t>
            </a:r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EBF382CC-5B9A-1122-254A-A993B28C5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227" y="1226123"/>
            <a:ext cx="4358903" cy="2454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1AFC29-5F6F-BCF2-BCB6-24AE7B5A256F}"/>
              </a:ext>
            </a:extLst>
          </p:cNvPr>
          <p:cNvSpPr txBox="1"/>
          <p:nvPr/>
        </p:nvSpPr>
        <p:spPr>
          <a:xfrm>
            <a:off x="7580941" y="874892"/>
            <a:ext cx="2901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18.6-18.8 GHz (Draper, 2016)</a:t>
            </a:r>
          </a:p>
        </p:txBody>
      </p:sp>
      <p:pic>
        <p:nvPicPr>
          <p:cNvPr id="12" name="Picture 11" descr="A blue map of the world&#10;&#10;Description automatically generated">
            <a:extLst>
              <a:ext uri="{FF2B5EF4-FFF2-40B4-BE49-F238E27FC236}">
                <a16:creationId xmlns:a16="http://schemas.microsoft.com/office/drawing/2014/main" id="{95F7C6D2-DB3F-DC8E-4808-85BB200F7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4" y="4717279"/>
            <a:ext cx="4906330" cy="1984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DCB73F-4752-B009-6696-5699ECFC9CC2}"/>
              </a:ext>
            </a:extLst>
          </p:cNvPr>
          <p:cNvSpPr txBox="1"/>
          <p:nvPr/>
        </p:nvSpPr>
        <p:spPr>
          <a:xfrm>
            <a:off x="1011352" y="4378725"/>
            <a:ext cx="4544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10.6-10.7 GHz (Draper and de Matthaeis, 2018)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B7905D-A14F-397B-406D-F8B6DD3D8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96859"/>
            <a:ext cx="5785797" cy="2549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E23D24-3B0C-B5BA-FCA8-D5AF35F5459D}"/>
              </a:ext>
            </a:extLst>
          </p:cNvPr>
          <p:cNvSpPr txBox="1"/>
          <p:nvPr/>
        </p:nvSpPr>
        <p:spPr>
          <a:xfrm>
            <a:off x="8533161" y="3878113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36-37 GHz</a:t>
            </a:r>
          </a:p>
        </p:txBody>
      </p:sp>
    </p:spTree>
    <p:extLst>
      <p:ext uri="{BB962C8B-B14F-4D97-AF65-F5344CB8AC3E}">
        <p14:creationId xmlns:p14="http://schemas.microsoft.com/office/powerpoint/2010/main" val="1351879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5F126-44D6-D90D-616F-E04C247D5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DED9-4D60-3B8B-7675-06A5227B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Purely passive bands</a:t>
            </a:r>
            <a:endParaRPr lang="en-N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5FC6-AAA0-27F4-487B-F4DDF2834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7" t="29874" r="15366" b="31308"/>
          <a:stretch/>
        </p:blipFill>
        <p:spPr>
          <a:xfrm>
            <a:off x="1125007" y="2572955"/>
            <a:ext cx="2692101" cy="21166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A37BD4-5E1E-C662-09C1-D3938BC49CEF}"/>
              </a:ext>
            </a:extLst>
          </p:cNvPr>
          <p:cNvSpPr txBox="1"/>
          <p:nvPr/>
        </p:nvSpPr>
        <p:spPr>
          <a:xfrm>
            <a:off x="1229565" y="4712560"/>
            <a:ext cx="2166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>
                <a:solidFill>
                  <a:schemeClr val="bg1"/>
                </a:solidFill>
              </a:rPr>
              <a:t>Le Vine and Dinnat,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EBFA3-891B-E2E4-2D83-CCEEBB413AE5}"/>
              </a:ext>
            </a:extLst>
          </p:cNvPr>
          <p:cNvSpPr txBox="1"/>
          <p:nvPr/>
        </p:nvSpPr>
        <p:spPr>
          <a:xfrm>
            <a:off x="5063460" y="4784749"/>
            <a:ext cx="1450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>
                <a:solidFill>
                  <a:schemeClr val="bg1"/>
                </a:solidFill>
              </a:rPr>
              <a:t>Kerr et al., 2000</a:t>
            </a:r>
          </a:p>
        </p:txBody>
      </p:sp>
      <p:pic>
        <p:nvPicPr>
          <p:cNvPr id="11" name="Picture 2" descr="Relative sensitivity of brightness temperature to geophysical parameters over land surfaces as a function of frequency">
            <a:extLst>
              <a:ext uri="{FF2B5EF4-FFF2-40B4-BE49-F238E27FC236}">
                <a16:creationId xmlns:a16="http://schemas.microsoft.com/office/drawing/2014/main" id="{2E1111E4-40E0-4544-DD17-6DBC0DFE3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8" b="14569"/>
          <a:stretch/>
        </p:blipFill>
        <p:spPr bwMode="auto">
          <a:xfrm>
            <a:off x="3989209" y="2572955"/>
            <a:ext cx="3806330" cy="21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774688-3A9F-9618-146C-D88A5EA12A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r="4542" b="14161"/>
          <a:stretch/>
        </p:blipFill>
        <p:spPr>
          <a:xfrm>
            <a:off x="7947263" y="2524408"/>
            <a:ext cx="3135235" cy="2260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CA3608-A013-02FD-B0E8-38C8387736D9}"/>
              </a:ext>
            </a:extLst>
          </p:cNvPr>
          <p:cNvSpPr txBox="1"/>
          <p:nvPr/>
        </p:nvSpPr>
        <p:spPr>
          <a:xfrm>
            <a:off x="8396188" y="4784749"/>
            <a:ext cx="2237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>
                <a:solidFill>
                  <a:schemeClr val="bg1"/>
                </a:solidFill>
              </a:rPr>
              <a:t>Klein and Gasiewski, 2000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DE84A-4D1B-6CD9-8B14-59DD2C874AA0}"/>
              </a:ext>
            </a:extLst>
          </p:cNvPr>
          <p:cNvSpPr txBox="1"/>
          <p:nvPr/>
        </p:nvSpPr>
        <p:spPr>
          <a:xfrm>
            <a:off x="2035729" y="2668539"/>
            <a:ext cx="870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/>
              <a:t>OCEAN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2D1F41-A1F7-1000-5433-B4A95347833B}"/>
              </a:ext>
            </a:extLst>
          </p:cNvPr>
          <p:cNvSpPr txBox="1"/>
          <p:nvPr/>
        </p:nvSpPr>
        <p:spPr>
          <a:xfrm>
            <a:off x="5422754" y="2686551"/>
            <a:ext cx="870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>
                <a:solidFill>
                  <a:schemeClr val="bg1"/>
                </a:solidFill>
              </a:rPr>
              <a:t>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2E9CFF-DB91-E75D-047E-8DDCBC1D76FC}"/>
              </a:ext>
            </a:extLst>
          </p:cNvPr>
          <p:cNvSpPr txBox="1"/>
          <p:nvPr/>
        </p:nvSpPr>
        <p:spPr>
          <a:xfrm>
            <a:off x="230376" y="1238275"/>
            <a:ext cx="11961624" cy="82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-NL" sz="17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Purely passive bands correspond to unique spectral resources</a:t>
            </a:r>
            <a:r>
              <a:rPr lang="en-NL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are linked to physics and thus</a:t>
            </a:r>
            <a:r>
              <a:rPr lang="en-NL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immutable.</a:t>
            </a:r>
            <a:endParaRPr lang="en-GB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</a:pP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radiometers measure the </a:t>
            </a:r>
            <a:r>
              <a:rPr lang="en-GB" sz="17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faint natural thermal noise</a:t>
            </a: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 they need </a:t>
            </a:r>
            <a:r>
              <a:rPr lang="en-GB" sz="17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 bands </a:t>
            </a:r>
            <a:r>
              <a:rPr lang="en-GB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perform their measurements</a:t>
            </a:r>
            <a:endParaRPr lang="en-NL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894BFB-D593-B3FC-C720-AE6312AEEAB7}"/>
              </a:ext>
            </a:extLst>
          </p:cNvPr>
          <p:cNvSpPr txBox="1"/>
          <p:nvPr/>
        </p:nvSpPr>
        <p:spPr>
          <a:xfrm>
            <a:off x="8890862" y="2462656"/>
            <a:ext cx="1312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200" dirty="0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451490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2FC1-5DBC-07F0-49C5-8675739F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Purely passive bands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D41EE-9D25-CE36-7915-3362B5EAB5BE}"/>
              </a:ext>
            </a:extLst>
          </p:cNvPr>
          <p:cNvSpPr txBox="1"/>
          <p:nvPr/>
        </p:nvSpPr>
        <p:spPr>
          <a:xfrm>
            <a:off x="9134466" y="2165201"/>
            <a:ext cx="25567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SMOS DPGS RFI Team, ESA-ESAC</a:t>
            </a:r>
          </a:p>
          <a:p>
            <a:endParaRPr lang="en-NL" sz="1800" i="1" u="sng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B9DC2-9C33-E412-30CD-823CC87D4CB5}"/>
              </a:ext>
            </a:extLst>
          </p:cNvPr>
          <p:cNvSpPr txBox="1"/>
          <p:nvPr/>
        </p:nvSpPr>
        <p:spPr>
          <a:xfrm>
            <a:off x="216425" y="1049248"/>
            <a:ext cx="11128164" cy="71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8000"/>
              </a:lnSpc>
            </a:pPr>
            <a:r>
              <a:rPr lang="en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services cause RFI also 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bands where all emissions are prohibited. </a:t>
            </a:r>
          </a:p>
          <a:p>
            <a:pPr>
              <a:lnSpc>
                <a:spcPct val="118000"/>
              </a:lnSpc>
            </a:pPr>
            <a:r>
              <a:rPr lang="en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E.g.: SMOS (S</a:t>
            </a:r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NL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Moisture and Ocean Salinity), operating at 1.4 GHz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C4528-1CDF-AC7E-2138-9A31DCBFC39E}"/>
              </a:ext>
            </a:extLst>
          </p:cNvPr>
          <p:cNvSpPr txBox="1"/>
          <p:nvPr/>
        </p:nvSpPr>
        <p:spPr>
          <a:xfrm>
            <a:off x="345634" y="5948917"/>
            <a:ext cx="849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efficient spectrum use, but also need for RFI-free spectrum access!</a:t>
            </a:r>
          </a:p>
        </p:txBody>
      </p:sp>
      <p:pic>
        <p:nvPicPr>
          <p:cNvPr id="4" name="Probability20230630.mp4">
            <a:hlinkClick r:id="" action="ppaction://media"/>
            <a:extLst>
              <a:ext uri="{FF2B5EF4-FFF2-40B4-BE49-F238E27FC236}">
                <a16:creationId xmlns:a16="http://schemas.microsoft.com/office/drawing/2014/main" id="{9EBB9A96-5A30-FDE5-53DB-94B4786D3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6547" y="2005731"/>
            <a:ext cx="6707919" cy="37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6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7A2E394B-7548-7F4A-AD33-92107B3F072E}" vid="{A0801380-D582-D84F-A33B-3BE709206750}"/>
    </a:ext>
  </a:extLst>
</a:theme>
</file>

<file path=ppt/theme/theme2.xml><?xml version="1.0" encoding="utf-8"?>
<a:theme xmlns:a="http://schemas.openxmlformats.org/drawingml/2006/main" name="2_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7A2E394B-7548-7F4A-AD33-92107B3F072E}" vid="{21096426-BEBE-1B45-B69E-F047FEEB456A}"/>
    </a:ext>
  </a:extLst>
</a:theme>
</file>

<file path=ppt/theme/theme3.xml><?xml version="1.0" encoding="utf-8"?>
<a:theme xmlns:a="http://schemas.openxmlformats.org/drawingml/2006/main" name="3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7A2E394B-7548-7F4A-AD33-92107B3F072E}" vid="{9E8AFAF8-AD94-9344-BC22-240798D034E9}"/>
    </a:ext>
  </a:extLst>
</a:theme>
</file>

<file path=ppt/theme/theme4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7A2E394B-7548-7F4A-AD33-92107B3F072E}" vid="{27DF048F-1F34-1344-9FBF-ECB236DC4DC7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dcb143f2-3de5-4fd7-bcf6-8aea8828853d" xsi:nil="true"/>
    <_dlc_DocId xmlns="81a85a5b-dbbe-427f-bf99-7f963bac3258">PKKMWAM5UKCP-1599053922-148</_dlc_DocId>
    <_dlc_DocIdUrl xmlns="81a85a5b-dbbe-427f-bf99-7f963bac3258">
      <Url>https://eopteamsite.esa.int/eopobjstr/_layouts/15/DocIdRedir.aspx?ID=PKKMWAM5UKCP-1599053922-148</Url>
      <Description>PKKMWAM5UKCP-1599053922-148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2F201DC6A65B41ABC3E49BE54E4E4D" ma:contentTypeVersion="3" ma:contentTypeDescription="Create a new document." ma:contentTypeScope="" ma:versionID="95621ad2757efd09d3ccb0a420bb942e">
  <xsd:schema xmlns:xsd="http://www.w3.org/2001/XMLSchema" xmlns:xs="http://www.w3.org/2001/XMLSchema" xmlns:p="http://schemas.microsoft.com/office/2006/metadata/properties" xmlns:ns2="81a85a5b-dbbe-427f-bf99-7f963bac3258" xmlns:ns3="dcb143f2-3de5-4fd7-bcf6-8aea8828853d" xmlns:ns4="be8b023c-50e9-4d8f-a1ea-883f9f33fd4a" targetNamespace="http://schemas.microsoft.com/office/2006/metadata/properties" ma:root="true" ma:fieldsID="56dc60226edfba2738d1f2c7f0790ac2" ns2:_="" ns3:_="" ns4:_="">
    <xsd:import namespace="81a85a5b-dbbe-427f-bf99-7f963bac3258"/>
    <xsd:import namespace="dcb143f2-3de5-4fd7-bcf6-8aea8828853d"/>
    <xsd:import namespace="be8b023c-50e9-4d8f-a1ea-883f9f33fd4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Yea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85a5b-dbbe-427f-bf99-7f963bac32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143f2-3de5-4fd7-bcf6-8aea8828853d" elementFormDefault="qualified">
    <xsd:import namespace="http://schemas.microsoft.com/office/2006/documentManagement/types"/>
    <xsd:import namespace="http://schemas.microsoft.com/office/infopath/2007/PartnerControls"/>
    <xsd:element name="Year" ma:index="11" nillable="true" ma:displayName="Year" ma:internalName="Yea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b023c-50e9-4d8f-a1ea-883f9f33f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EB5585-3C6C-40AB-8830-BD45E5D700AB}">
  <ds:schemaRefs>
    <ds:schemaRef ds:uri="be8b023c-50e9-4d8f-a1ea-883f9f33fd4a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81a85a5b-dbbe-427f-bf99-7f963bac3258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cb143f2-3de5-4fd7-bcf6-8aea8828853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6B4A4C-8393-484E-86E6-63968C74C5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09137D-422D-4C90-9B65-6467D9B4EE3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DB01DD5-D6F0-465B-AA50-E688281F59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a85a5b-dbbe-427f-bf99-7f963bac3258"/>
    <ds:schemaRef ds:uri="dcb143f2-3de5-4fd7-bcf6-8aea8828853d"/>
    <ds:schemaRef ds:uri="be8b023c-50e9-4d8f-a1ea-883f9f33f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Privilege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6_ESA_Presentation_DARK</Template>
  <TotalTime>33392</TotalTime>
  <Words>1923</Words>
  <Application>Microsoft Office PowerPoint</Application>
  <PresentationFormat>Widescreen</PresentationFormat>
  <Paragraphs>308</Paragraphs>
  <Slides>30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Verdana</vt:lpstr>
      <vt:lpstr>Wingdings</vt:lpstr>
      <vt:lpstr>6_ESA_Presentation_DARK</vt:lpstr>
      <vt:lpstr>2_ESA_Presentation_CLEAR_BG</vt:lpstr>
      <vt:lpstr>3_ESA_Presentation_DARK</vt:lpstr>
      <vt:lpstr>ESA_Presentation_CLEAR</vt:lpstr>
      <vt:lpstr>PowerPoint Presentation</vt:lpstr>
      <vt:lpstr>Outline</vt:lpstr>
      <vt:lpstr>Background</vt:lpstr>
      <vt:lpstr>Increasing spectrum needs</vt:lpstr>
      <vt:lpstr>Increasing spectrum needs</vt:lpstr>
      <vt:lpstr>Regulations for EO passive sensors</vt:lpstr>
      <vt:lpstr>Examples of active-passive coexistence</vt:lpstr>
      <vt:lpstr>Purely passive bands</vt:lpstr>
      <vt:lpstr>Purely passive bands</vt:lpstr>
      <vt:lpstr>Review of spectrum sharing strategies</vt:lpstr>
      <vt:lpstr>Strategies for active-passive coexistence</vt:lpstr>
      <vt:lpstr>Strategies for active-passive coexistence</vt:lpstr>
      <vt:lpstr>Strategies for active-passive coexistence</vt:lpstr>
      <vt:lpstr>Experience in Radioastronomy</vt:lpstr>
      <vt:lpstr>Experience in Radioastronomy</vt:lpstr>
      <vt:lpstr>Future challenges involving EO sensors</vt:lpstr>
      <vt:lpstr>Future challenges involving EO sensors</vt:lpstr>
      <vt:lpstr>1) When is the EO sensor “present”? </vt:lpstr>
      <vt:lpstr>1) When is the EO sensor “present”? </vt:lpstr>
      <vt:lpstr>2) Number of EO satellites</vt:lpstr>
      <vt:lpstr>2) Number of EO satellites</vt:lpstr>
      <vt:lpstr>3) Target frequencies</vt:lpstr>
      <vt:lpstr>3) Target frequencies</vt:lpstr>
      <vt:lpstr>4) Behaviour during the overpass</vt:lpstr>
      <vt:lpstr>5) Issue of scale</vt:lpstr>
      <vt:lpstr>Possible implications</vt:lpstr>
      <vt:lpstr>Lessons learnt (Dynamic Frequency Selection @ 5 GHz)</vt:lpstr>
      <vt:lpstr>SFCG</vt:lpstr>
      <vt:lpstr>Conclusions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Yan Soldo</dc:creator>
  <cp:keywords/>
  <dc:description/>
  <cp:lastModifiedBy>Yan Soldo</cp:lastModifiedBy>
  <cp:revision>9</cp:revision>
  <cp:lastPrinted>2019-04-05T12:22:34Z</cp:lastPrinted>
  <dcterms:created xsi:type="dcterms:W3CDTF">2023-06-27T13:46:54Z</dcterms:created>
  <dcterms:modified xsi:type="dcterms:W3CDTF">2025-10-21T13:21:49Z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>Yan Soldo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2023-06-26T22:00:00Z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0x010100142F201DC6A65B41ABC3E49BE54E4E4D</vt:lpwstr>
  </property>
  <property fmtid="{D5CDD505-2E9C-101B-9397-08002B2CF9AE}" pid="30" name="Organisational entity">
    <vt:lpwstr/>
  </property>
  <property fmtid="{D5CDD505-2E9C-101B-9397-08002B2CF9AE}" pid="31" name="Long Title">
    <vt:lpwstr/>
  </property>
  <property fmtid="{D5CDD505-2E9C-101B-9397-08002B2CF9AE}" pid="32" name="MSIP_Label_3976fa30-1907-4356-8241-62ea5e1c0256_Enabled">
    <vt:lpwstr>true</vt:lpwstr>
  </property>
  <property fmtid="{D5CDD505-2E9C-101B-9397-08002B2CF9AE}" pid="33" name="MSIP_Label_3976fa30-1907-4356-8241-62ea5e1c0256_SetDate">
    <vt:lpwstr>2021-04-26T13:12:54Z</vt:lpwstr>
  </property>
  <property fmtid="{D5CDD505-2E9C-101B-9397-08002B2CF9AE}" pid="34" name="MSIP_Label_3976fa30-1907-4356-8241-62ea5e1c0256_Method">
    <vt:lpwstr>Privileged</vt:lpwstr>
  </property>
  <property fmtid="{D5CDD505-2E9C-101B-9397-08002B2CF9AE}" pid="35" name="MSIP_Label_3976fa30-1907-4356-8241-62ea5e1c0256_Name">
    <vt:lpwstr>ESA UNCLASSIFIED – For ESA Official Use Only</vt:lpwstr>
  </property>
  <property fmtid="{D5CDD505-2E9C-101B-9397-08002B2CF9AE}" pid="36" name="MSIP_Label_3976fa30-1907-4356-8241-62ea5e1c0256_SiteId">
    <vt:lpwstr>9a5cacd0-2bef-4dd7-ac5c-7ebe1f54f495</vt:lpwstr>
  </property>
  <property fmtid="{D5CDD505-2E9C-101B-9397-08002B2CF9AE}" pid="37" name="MSIP_Label_3976fa30-1907-4356-8241-62ea5e1c0256_ActionId">
    <vt:lpwstr>7f4f632c-3d00-4cd2-8890-cecb0d7b3a2a</vt:lpwstr>
  </property>
  <property fmtid="{D5CDD505-2E9C-101B-9397-08002B2CF9AE}" pid="38" name="MSIP_Label_3976fa30-1907-4356-8241-62ea5e1c0256_ContentBits">
    <vt:lpwstr>0</vt:lpwstr>
  </property>
  <property fmtid="{D5CDD505-2E9C-101B-9397-08002B2CF9AE}" pid="39" name="_dlc_DocIdItemGuid">
    <vt:lpwstr>50d2d0cf-85e5-4692-aeeb-05258f915dfe</vt:lpwstr>
  </property>
  <property fmtid="{D5CDD505-2E9C-101B-9397-08002B2CF9AE}" pid="40" name="Organisational_x0020_entity">
    <vt:lpwstr/>
  </property>
  <property fmtid="{D5CDD505-2E9C-101B-9397-08002B2CF9AE}" pid="41" name="Year">
    <vt:lpwstr/>
  </property>
  <property fmtid="{D5CDD505-2E9C-101B-9397-08002B2CF9AE}" pid="42" name="Document ID Value">
    <vt:lpwstr>PKKMWAM5UKCP-1599053922-148</vt:lpwstr>
  </property>
</Properties>
</file>